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257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6" r:id="rId10"/>
    <p:sldId id="267" r:id="rId11"/>
    <p:sldId id="271" r:id="rId12"/>
    <p:sldId id="264" r:id="rId13"/>
    <p:sldId id="265" r:id="rId14"/>
    <p:sldId id="270" r:id="rId15"/>
    <p:sldId id="269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79" r:id="rId27"/>
    <p:sldId id="280" r:id="rId28"/>
    <p:sldId id="281" r:id="rId29"/>
    <p:sldId id="284" r:id="rId30"/>
    <p:sldId id="285" r:id="rId31"/>
    <p:sldId id="289" r:id="rId32"/>
    <p:sldId id="286" r:id="rId33"/>
    <p:sldId id="288" r:id="rId34"/>
    <p:sldId id="291" r:id="rId35"/>
    <p:sldId id="293" r:id="rId36"/>
    <p:sldId id="294" r:id="rId37"/>
    <p:sldId id="290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20" r:id="rId52"/>
    <p:sldId id="307" r:id="rId53"/>
    <p:sldId id="308" r:id="rId54"/>
    <p:sldId id="319" r:id="rId55"/>
    <p:sldId id="309" r:id="rId56"/>
    <p:sldId id="321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22" r:id="rId67"/>
    <p:sldId id="323" r:id="rId6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0E964-11DE-4464-B99F-6C683E372AA3}" type="datetimeFigureOut">
              <a:rPr lang="en-GB" smtClean="0"/>
              <a:pPr/>
              <a:t>14/11/2020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C2CA-5E93-4119-9ADA-9CB43B1A78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D1BF-7616-4CF8-8092-BC12681C6876}" type="datetimeFigureOut">
              <a:rPr lang="de-DE" smtClean="0"/>
              <a:pPr/>
              <a:t>14.11.2020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EC16-9BAA-4E90-B90F-A353C3BF729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skatclub-die-maurer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Skatschule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4972" y="1989138"/>
            <a:ext cx="6135300" cy="3154363"/>
          </a:xfrm>
        </p:spPr>
        <p:txBody>
          <a:bodyPr/>
          <a:lstStyle/>
          <a:p>
            <a:pPr>
              <a:buNone/>
            </a:pPr>
            <a:r>
              <a:rPr lang="de-DE" dirty="0"/>
              <a:t>	Eine Zusammenstellung des Skatfreundes </a:t>
            </a:r>
            <a:r>
              <a:rPr lang="de-DE" b="1" dirty="0"/>
              <a:t>Pascal Philipp </a:t>
            </a:r>
            <a:r>
              <a:rPr lang="de-DE" dirty="0"/>
              <a:t>aus Gau-Odernheim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Picture 3" descr="D:\Users\Philipp\AppData\Local\Microsoft\Windows\Temporary Internet Files\Content.IE5\HRPU4BC6\MC9004324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1646406" cy="1412776"/>
          </a:xfrm>
          <a:prstGeom prst="rect">
            <a:avLst/>
          </a:prstGeom>
          <a:noFill/>
        </p:spPr>
      </p:pic>
      <p:pic>
        <p:nvPicPr>
          <p:cNvPr id="5" name="Picture 9" descr="D:\Users\Philipp\AppData\Local\Microsoft\Windows\Temporary Internet Files\Content.IE5\ZY2KLNMB\MC9004339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Ausspielen bei besonderen Spiele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46BE24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5472608" cy="34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228184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Null </a:t>
            </a:r>
            <a:r>
              <a:rPr lang="de-DE" b="1" dirty="0" err="1">
                <a:solidFill>
                  <a:srgbClr val="92D050"/>
                </a:solidFill>
              </a:rPr>
              <a:t>ouvert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hand</a:t>
            </a:r>
            <a:endParaRPr lang="de-DE" b="1" dirty="0">
              <a:solidFill>
                <a:srgbClr val="92D050"/>
              </a:solidFill>
            </a:endParaRPr>
          </a:p>
          <a:p>
            <a:r>
              <a:rPr lang="de-DE" b="1" dirty="0">
                <a:solidFill>
                  <a:srgbClr val="92D050"/>
                </a:solidFill>
              </a:rPr>
              <a:t>Meistens gewonnen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Ausspielen bei besonderen Spiele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71E6E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6192688" cy="37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228184" y="29969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AUSNAHME</a:t>
            </a:r>
            <a:r>
              <a:rPr lang="de-DE" sz="2400" dirty="0">
                <a:solidFill>
                  <a:srgbClr val="FF0000"/>
                </a:solidFill>
              </a:rPr>
              <a:t>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Die Initiative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/>
              <a:t>	</a:t>
            </a:r>
            <a:r>
              <a:rPr lang="de-DE" sz="3200" noProof="0" dirty="0"/>
              <a:t>A) Trümpfe aus dem Spiel nehmen um die Gefahr von Abstichen zu verringern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3200" dirty="0"/>
              <a:t>B) bei schwachen Spiele nicht zu „kurz“ kommen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/>
              <a:t>	</a:t>
            </a:r>
            <a:r>
              <a:rPr lang="de-DE" sz="3200" noProof="0" dirty="0"/>
              <a:t>A) Trümpfe aus dem Spiel nehmen um die Gefahr von Abstichen zu verringern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5CB451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930773"/>
            <a:ext cx="3579718" cy="19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23AC67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7"/>
            <a:ext cx="3275856" cy="22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91C77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852936"/>
            <a:ext cx="3004329" cy="20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131840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VH spielt Karo </a:t>
            </a:r>
          </a:p>
        </p:txBody>
      </p:sp>
      <p:pic>
        <p:nvPicPr>
          <p:cNvPr id="5126" name="Picture 6" descr="E57B45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6152" y="5494040"/>
            <a:ext cx="2337848" cy="13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/>
              <a:t>	</a:t>
            </a:r>
            <a:r>
              <a:rPr lang="de-DE" sz="3200" noProof="0" dirty="0"/>
              <a:t>A) Trümpfe aus dem Spiel nehmen um die Gefahr von Abstichen zu verringern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23AC67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3275856" cy="22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131840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MH spielt Karo </a:t>
            </a:r>
          </a:p>
        </p:txBody>
      </p:sp>
      <p:pic>
        <p:nvPicPr>
          <p:cNvPr id="5126" name="Picture 6" descr="E57B4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6152" y="5494040"/>
            <a:ext cx="2337848" cy="13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6E4126B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509120"/>
            <a:ext cx="3491880" cy="20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8F8E561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64904"/>
            <a:ext cx="3024336" cy="21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0" y="1556792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/>
              <a:t>	</a:t>
            </a:r>
            <a:r>
              <a:rPr lang="de-DE" sz="3200" noProof="0" dirty="0"/>
              <a:t>B) Bei schwachen Spiele nicht zu „kurz“ kommen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57361C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9536" y="4293097"/>
            <a:ext cx="376213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420EAB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25178"/>
            <a:ext cx="3563888" cy="25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3089DFF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204864"/>
            <a:ext cx="3528392" cy="24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69C191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5728" y="5157192"/>
            <a:ext cx="2448272" cy="142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131840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VH spielt Karo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/>
              <a:t>	3. </a:t>
            </a:r>
            <a:r>
              <a:rPr lang="de-DE" sz="3200" noProof="0" dirty="0"/>
              <a:t>Das „Hören“ beim Reizen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noProof="0" dirty="0"/>
              <a:t>	a) Beide Spieler müssen zuerst Ihre Absicht mitteilen. In VH höre ich 2 mal.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noProof="0" dirty="0"/>
              <a:t>	b) Bei wackeligen Spielen, den Reizvorteil ausnutzen = aussteigen beim eigenen Spielwert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noProof="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Hinterhand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Kann einen Reizvorgang verfolgen (wichtig insbesondere wenn beide reizen)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800" dirty="0"/>
              <a:t>Von fehlender Info von VH beim Ausspielen profitieren:</a:t>
            </a:r>
            <a:br>
              <a:rPr lang="de-DE" sz="2800" dirty="0"/>
            </a:br>
            <a:r>
              <a:rPr lang="de-DE" sz="2800" dirty="0"/>
              <a:t>- 10 blank spielen</a:t>
            </a:r>
            <a:br>
              <a:rPr lang="de-DE" sz="2800" dirty="0"/>
            </a:br>
            <a:r>
              <a:rPr lang="de-DE" sz="2800" dirty="0"/>
              <a:t>- besetzte 10 von HH hochspielen</a:t>
            </a:r>
            <a:br>
              <a:rPr lang="de-DE" sz="2800" dirty="0"/>
            </a:br>
            <a:r>
              <a:rPr lang="de-DE" sz="2800" dirty="0"/>
              <a:t>- lange Farbe ohne Ass Aufschlag (leerer Abstich)</a:t>
            </a:r>
            <a:br>
              <a:rPr lang="de-DE" sz="2800" dirty="0"/>
            </a:br>
            <a:r>
              <a:rPr lang="de-DE" sz="2800" dirty="0"/>
              <a:t>- unterm Ass Aufschlag (billiger Abwurf)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Manche Spiele</a:t>
            </a:r>
            <a:r>
              <a:rPr kumimoji="0" lang="de-DE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gehen einfacher in HH :</a:t>
            </a:r>
            <a:br>
              <a:rPr kumimoji="0" lang="de-DE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de-DE" sz="2800" noProof="0" dirty="0"/>
              <a:t>- wenn kein Abstich droht (</a:t>
            </a:r>
            <a:r>
              <a:rPr lang="de-DE" sz="2800" dirty="0" err="1"/>
              <a:t>G</a:t>
            </a:r>
            <a:r>
              <a:rPr lang="de-DE" sz="2800" noProof="0" dirty="0" err="1"/>
              <a:t>rand</a:t>
            </a:r>
            <a:r>
              <a:rPr lang="de-DE" sz="2800" noProof="0" dirty="0"/>
              <a:t> mit 4)</a:t>
            </a:r>
            <a:br>
              <a:rPr lang="de-DE" sz="2800" noProof="0" dirty="0"/>
            </a:br>
            <a:r>
              <a:rPr lang="de-DE" sz="2800" noProof="0" dirty="0"/>
              <a:t>- wenn keine Gefahr besteht in Trumpf zu kurz zu kommen (7 </a:t>
            </a:r>
            <a:r>
              <a:rPr lang="de-DE" sz="2800" noProof="0" dirty="0" err="1"/>
              <a:t>Trümpfer</a:t>
            </a:r>
            <a:r>
              <a:rPr lang="de-DE" sz="2800" noProof="0" dirty="0"/>
              <a:t> ohne Fehl-Ass)</a:t>
            </a:r>
            <a:br>
              <a:rPr lang="de-DE" sz="2800" noProof="0" dirty="0"/>
            </a:br>
            <a:r>
              <a: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de-DE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 der Alleinspieler eh zu „kurz“ beginnt (4-Trümpfer, Grand ohne oder nur mit 1 Buben)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Nachteile von Mittelhand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Erster beim Reizen, ohne Info</a:t>
            </a:r>
            <a:r>
              <a:rPr kumimoji="0" lang="de-DE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(70 % der verlorene Alleinspiele werden in MH gespielt)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800" dirty="0"/>
              <a:t>Es droht alles was Skatspielen ausmacht</a:t>
            </a:r>
            <a:br>
              <a:rPr lang="de-DE" sz="2800" dirty="0"/>
            </a:br>
            <a:r>
              <a:rPr lang="de-DE" sz="2800" dirty="0"/>
              <a:t>- Abstiche</a:t>
            </a:r>
            <a:br>
              <a:rPr lang="de-DE" sz="2800" dirty="0"/>
            </a:br>
            <a:r>
              <a:rPr lang="de-DE" sz="2800" dirty="0"/>
              <a:t>- vorbereiten von Abstichen </a:t>
            </a:r>
            <a:br>
              <a:rPr lang="de-DE" sz="2800" dirty="0"/>
            </a:br>
            <a:r>
              <a:rPr lang="de-DE" sz="2800" dirty="0"/>
              <a:t>- den Treffer (Aufschlag der fehlende Farbe)</a:t>
            </a:r>
            <a:br>
              <a:rPr lang="de-DE" sz="2800" dirty="0"/>
            </a:br>
            <a:r>
              <a:rPr lang="de-DE" sz="2800" dirty="0"/>
              <a:t>- Hochspielen einer 10 in schwachen As-Farben</a:t>
            </a:r>
            <a:br>
              <a:rPr lang="de-DE" sz="2800" dirty="0"/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Die Position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B0F0"/>
                </a:solidFill>
              </a:rPr>
              <a:t>Was haben meine Gegner gereizt 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Die Spielstärke der Gegner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/>
            <a:r>
              <a:rPr lang="de-DE" dirty="0"/>
              <a:t>Annoncen beim Reizen</a:t>
            </a:r>
          </a:p>
          <a:p>
            <a:pPr marL="514350" indent="-514350"/>
            <a:r>
              <a:rPr lang="de-DE" dirty="0"/>
              <a:t>Reizen auf den Skat</a:t>
            </a:r>
          </a:p>
          <a:p>
            <a:pPr marL="514350" indent="-514350"/>
            <a:r>
              <a:rPr lang="de-DE" dirty="0"/>
              <a:t>Die besondere Rolle von Kreuz Bube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de-DE" dirty="0"/>
              <a:t>Einleitung</a:t>
            </a:r>
          </a:p>
          <a:p>
            <a:r>
              <a:rPr lang="de-DE" dirty="0"/>
              <a:t>Habe ich ein Spiel ? </a:t>
            </a:r>
          </a:p>
          <a:p>
            <a:r>
              <a:rPr lang="de-DE" dirty="0"/>
              <a:t>Spielansagen und drücken</a:t>
            </a:r>
          </a:p>
          <a:p>
            <a:r>
              <a:rPr lang="de-DE" dirty="0"/>
              <a:t>Die Spieleröffnung </a:t>
            </a:r>
          </a:p>
          <a:p>
            <a:r>
              <a:rPr lang="de-DE" dirty="0"/>
              <a:t>Spielen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de-DE" dirty="0"/>
              <a:t>Das Reizverhalten der Gegner richtig bewerten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Reizwerte</a:t>
            </a:r>
          </a:p>
          <a:p>
            <a:pPr marL="514350" indent="-514350">
              <a:buAutoNum type="arabicPeriod"/>
            </a:pPr>
            <a:r>
              <a:rPr lang="de-DE" dirty="0"/>
              <a:t>Reizverhalten</a:t>
            </a:r>
          </a:p>
          <a:p>
            <a:pPr marL="514350" indent="-514350">
              <a:buAutoNum type="arabicPeriod"/>
            </a:pPr>
            <a:r>
              <a:rPr lang="de-DE" dirty="0"/>
              <a:t>In HH immer bedenken das „es keine 3 Spiele gibt“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Reizwerte</a:t>
            </a:r>
          </a:p>
          <a:p>
            <a:pPr>
              <a:buFontTx/>
              <a:buChar char="-"/>
            </a:pPr>
            <a:r>
              <a:rPr lang="de-DE" dirty="0"/>
              <a:t>Aussagen sind nie eindeutig (Angst vor Buben im Stock, Hebereizung, </a:t>
            </a:r>
            <a:r>
              <a:rPr lang="de-DE" dirty="0" err="1"/>
              <a:t>Assfarbe</a:t>
            </a:r>
            <a:r>
              <a:rPr lang="de-DE" dirty="0"/>
              <a:t> anzeige,…)</a:t>
            </a:r>
          </a:p>
          <a:p>
            <a:pPr>
              <a:buFontTx/>
              <a:buChar char="-"/>
            </a:pPr>
            <a:r>
              <a:rPr lang="de-DE" dirty="0"/>
              <a:t>Also optimalen Spielplan nicht aufgrund von Reizinformationen umstellen</a:t>
            </a:r>
          </a:p>
          <a:p>
            <a:pPr>
              <a:buFontTx/>
              <a:buChar char="-"/>
            </a:pPr>
            <a:r>
              <a:rPr lang="de-DE" dirty="0"/>
              <a:t>Aber bei allen Reizungen außer 23,35,46,59 hat der Spieler ein respektables Blatt (volle oder Buben, lange Farbe)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de-DE" dirty="0"/>
              <a:t>Reizwerte / </a:t>
            </a:r>
            <a:r>
              <a:rPr lang="de-DE" b="1" dirty="0"/>
              <a:t>Annoncen beim Reizen</a:t>
            </a:r>
          </a:p>
          <a:p>
            <a:pPr>
              <a:buFontTx/>
              <a:buChar char="-"/>
            </a:pPr>
            <a:r>
              <a:rPr lang="de-DE" dirty="0"/>
              <a:t>Farbe überspringen (zum Stechen)</a:t>
            </a:r>
          </a:p>
          <a:p>
            <a:pPr>
              <a:buFontTx/>
              <a:buChar char="-"/>
            </a:pPr>
            <a:r>
              <a:rPr lang="de-DE" dirty="0"/>
              <a:t>Zögern bei einer Farbe von der Ihr das As habt</a:t>
            </a:r>
          </a:p>
          <a:p>
            <a:pPr>
              <a:buFontTx/>
              <a:buChar char="-"/>
            </a:pPr>
            <a:r>
              <a:rPr lang="de-DE" dirty="0"/>
              <a:t>In HH zum Stechen, Farbe reizen die frei ist</a:t>
            </a:r>
          </a:p>
          <a:p>
            <a:pPr>
              <a:buFontTx/>
              <a:buChar char="-"/>
            </a:pPr>
            <a:r>
              <a:rPr lang="de-DE" dirty="0"/>
              <a:t>Reizen beim Wert was ihr spielen wollt</a:t>
            </a:r>
          </a:p>
          <a:p>
            <a:pPr>
              <a:buFontTx/>
              <a:buChar char="-"/>
            </a:pPr>
            <a:r>
              <a:rPr lang="de-DE" dirty="0"/>
              <a:t>Beim eigenen Grand mit nur 2 Buben in HH, Sprungreizung von 23 auf 48</a:t>
            </a:r>
          </a:p>
          <a:p>
            <a:pPr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>
                <a:solidFill>
                  <a:srgbClr val="C00000"/>
                </a:solidFill>
              </a:rPr>
              <a:t>Denn Infos sind für alle zugänglich !!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de-DE" b="1" dirty="0"/>
              <a:t>2. Reizverhalten</a:t>
            </a:r>
          </a:p>
          <a:p>
            <a:pPr>
              <a:buFontTx/>
              <a:buChar char="-"/>
            </a:pPr>
            <a:r>
              <a:rPr lang="de-DE" dirty="0"/>
              <a:t>Eigenes Reizverhalten am Charakter des Tisches anpassen </a:t>
            </a:r>
          </a:p>
          <a:p>
            <a:pPr lvl="1">
              <a:buFontTx/>
              <a:buChar char="-"/>
            </a:pPr>
            <a:r>
              <a:rPr lang="de-DE" dirty="0"/>
              <a:t>Gegen 2 offensive Spieler, auch etwas mutiger sonst bekommt ihr kaum ein Spiel</a:t>
            </a:r>
          </a:p>
          <a:p>
            <a:pPr lvl="1">
              <a:buFontTx/>
              <a:buChar char="-"/>
            </a:pPr>
            <a:r>
              <a:rPr lang="de-DE" dirty="0"/>
              <a:t>Gegen defensive Spieler etwas vorsichtiger sein 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None/>
            </a:pPr>
            <a:r>
              <a:rPr lang="de-DE" dirty="0"/>
              <a:t>- Reizverhalten auf Aktualität überprüfen um „Bruchlandung“ zu vermeiden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de-DE" b="1" dirty="0"/>
              <a:t>Reizen auf den Skat ?</a:t>
            </a:r>
          </a:p>
          <a:p>
            <a:pPr marL="514350" indent="-514350">
              <a:buFontTx/>
              <a:buChar char="-"/>
            </a:pPr>
            <a:r>
              <a:rPr lang="de-DE" dirty="0"/>
              <a:t>„Man reizt nicht auf den Skat“</a:t>
            </a:r>
          </a:p>
          <a:p>
            <a:pPr>
              <a:buFontTx/>
              <a:buChar char="-"/>
            </a:pPr>
            <a:r>
              <a:rPr lang="de-DE" dirty="0"/>
              <a:t>Würdet ihr nicht auf den Skat reizen könnt ihr jedes spiel „Hand spielen“</a:t>
            </a:r>
          </a:p>
          <a:p>
            <a:pPr>
              <a:buFontTx/>
              <a:buChar char="-"/>
            </a:pPr>
            <a:r>
              <a:rPr lang="de-DE" dirty="0"/>
              <a:t>Frage ist eher : wie viel Verstärkung braucht mein Blatt und wie wahrscheinlich ist es, diese zu bekommen ?</a:t>
            </a:r>
          </a:p>
          <a:p>
            <a:pPr>
              <a:buFontTx/>
              <a:buChar char="-"/>
            </a:pPr>
            <a:r>
              <a:rPr lang="de-DE" dirty="0"/>
              <a:t>Mathematik : 22 Karten fehlen euch, 2 findet ihr…..aber Tabelle berücksichtigt nicht das Wahrscheinlichkeiten sich mit dem Reizverhalten der Gegner verschieben können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8784976" cy="547260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Reizen auf den Skat</a:t>
            </a:r>
          </a:p>
          <a:p>
            <a:pPr>
              <a:buFontTx/>
              <a:buChar char="-"/>
            </a:pPr>
            <a:r>
              <a:rPr lang="de-DE" dirty="0"/>
              <a:t>Eine brauchbare karte zu finden (siehe Tabelle) </a:t>
            </a:r>
          </a:p>
          <a:p>
            <a:pPr>
              <a:buFontTx/>
              <a:buChar char="-"/>
            </a:pPr>
            <a:r>
              <a:rPr lang="de-DE" dirty="0"/>
              <a:t>Falls ihr 2 Karten finden musst, </a:t>
            </a:r>
            <a:r>
              <a:rPr lang="de-DE" b="1" dirty="0"/>
              <a:t>passen</a:t>
            </a:r>
          </a:p>
          <a:p>
            <a:pPr>
              <a:buFontTx/>
              <a:buChar char="-"/>
            </a:pPr>
            <a:r>
              <a:rPr lang="de-DE" dirty="0"/>
              <a:t>Berücksichtigt die Killerkarten (ohne Spiele oder kleine Karten wo Ihr As/10 durchbringen müsst)</a:t>
            </a:r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979712" y="3645024"/>
          <a:ext cx="446449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Anzahl Karten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Wahrscheinlichkeit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71,5 %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66,2 %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55,5 %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48,1 %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41,1 %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33,8 %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26,0</a:t>
                      </a:r>
                      <a:r>
                        <a:rPr lang="de-DE" sz="1400" baseline="0" dirty="0"/>
                        <a:t> %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17,7 %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Die Position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Was haben meine Gegner gereizt ?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B0F0"/>
                </a:solidFill>
              </a:rPr>
              <a:t>Die Spielstärke der Gegner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/>
            <a:r>
              <a:rPr lang="de-DE" dirty="0"/>
              <a:t>Annoncen beim Reizen</a:t>
            </a:r>
          </a:p>
          <a:p>
            <a:pPr marL="514350" indent="-514350"/>
            <a:r>
              <a:rPr lang="de-DE" dirty="0"/>
              <a:t>Reizen auf den Skat</a:t>
            </a:r>
          </a:p>
          <a:p>
            <a:pPr marL="514350" indent="-514350"/>
            <a:r>
              <a:rPr lang="de-DE" dirty="0"/>
              <a:t>Die besondere Rolle von Kreuz Bube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Die Spielstärke der Gegner</a:t>
            </a:r>
          </a:p>
          <a:p>
            <a:pPr marL="514350" indent="-514350">
              <a:buAutoNum type="arabicPeriod"/>
            </a:pPr>
            <a:r>
              <a:rPr lang="de-DE" dirty="0"/>
              <a:t>Bessere Spieler können offensiver reizen da </a:t>
            </a:r>
          </a:p>
          <a:p>
            <a:pPr marL="514350" indent="-514350">
              <a:buNone/>
            </a:pPr>
            <a:r>
              <a:rPr lang="de-DE" dirty="0"/>
              <a:t>	- sie über mehr Erfahrung und Spielvermögen verfügen</a:t>
            </a:r>
          </a:p>
          <a:p>
            <a:pPr marL="514350" indent="-514350">
              <a:buNone/>
            </a:pPr>
            <a:r>
              <a:rPr lang="de-DE" dirty="0"/>
              <a:t>	- sie in schwierigen Situationen die richtigen Entscheidungen treffen können</a:t>
            </a:r>
          </a:p>
          <a:p>
            <a:pPr marL="514350" indent="-514350">
              <a:buNone/>
            </a:pPr>
            <a:r>
              <a:rPr lang="de-DE" dirty="0"/>
              <a:t>	- sie auf Fehlern von schwächeren Spieler bauen</a:t>
            </a:r>
          </a:p>
          <a:p>
            <a:pPr marL="514350" indent="-514350">
              <a:buNone/>
            </a:pPr>
            <a:r>
              <a:rPr lang="de-DE" dirty="0"/>
              <a:t>2. Gute Spieler werden Schwächen in ihrem Spiel schnell erkennen und ausnutzen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Wie erkenne ich den guten Skatspieler ?</a:t>
            </a:r>
          </a:p>
          <a:p>
            <a:pPr marL="514350" indent="-514350">
              <a:buAutoNum type="arabicPeriod"/>
            </a:pPr>
            <a:r>
              <a:rPr lang="de-DE" dirty="0"/>
              <a:t>Wie im richtigen Leben, „die lautesten Schreihälse braucht ihr nicht ernstnehmen“</a:t>
            </a:r>
          </a:p>
          <a:p>
            <a:pPr marL="514350" indent="-514350">
              <a:buAutoNum type="arabicPeriod"/>
            </a:pPr>
            <a:r>
              <a:rPr lang="de-DE" dirty="0"/>
              <a:t>Aber lasst Euch durch Ihr verhalten nicht einschüchtern. Im Zweifel Spielleitung informieren</a:t>
            </a:r>
          </a:p>
          <a:p>
            <a:pPr marL="514350" indent="-514350">
              <a:buNone/>
            </a:pPr>
            <a:r>
              <a:rPr lang="de-DE" dirty="0"/>
              <a:t>3. Gute Spieler verhalten sich besonnen und erklären Spielsituationen ruhig und schlüssig. </a:t>
            </a:r>
            <a:r>
              <a:rPr lang="de-DE" b="1" dirty="0">
                <a:solidFill>
                  <a:srgbClr val="00B050"/>
                </a:solidFill>
              </a:rPr>
              <a:t>Beobachtet ihre Spielweise !!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Die Position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Was haben meine Gegner gereizt ?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Die Spielstärke der Gegner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/>
            <a:r>
              <a:rPr lang="de-DE" dirty="0"/>
              <a:t>Annoncen beim Reizen</a:t>
            </a:r>
          </a:p>
          <a:p>
            <a:pPr marL="514350" indent="-514350"/>
            <a:r>
              <a:rPr lang="de-DE" dirty="0"/>
              <a:t>Reizen auf den Skat</a:t>
            </a:r>
          </a:p>
          <a:p>
            <a:pPr marL="514350" indent="-514350"/>
            <a:r>
              <a:rPr lang="de-DE" b="1" dirty="0">
                <a:solidFill>
                  <a:srgbClr val="00B0F0"/>
                </a:solidFill>
              </a:rPr>
              <a:t>Die besondere Rolle von Kreuz Bube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de-DE" dirty="0"/>
              <a:t>Skat ein Glücksspiel ?</a:t>
            </a:r>
          </a:p>
          <a:p>
            <a:r>
              <a:rPr lang="de-DE" dirty="0"/>
              <a:t>Alleinspieler und Gegenspieler</a:t>
            </a:r>
          </a:p>
          <a:p>
            <a:r>
              <a:rPr lang="de-DE" dirty="0"/>
              <a:t>Mitzählen : Skatspiel als (Denk)</a:t>
            </a:r>
            <a:r>
              <a:rPr lang="de-DE" dirty="0" err="1"/>
              <a:t>sport</a:t>
            </a: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Einleitung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Der Kreuz Bube und seine besondere Rolle</a:t>
            </a:r>
          </a:p>
          <a:p>
            <a:pPr marL="514350" indent="-514350">
              <a:buAutoNum type="arabicPeriod"/>
            </a:pPr>
            <a:r>
              <a:rPr lang="de-DE" dirty="0"/>
              <a:t>Er ist der höchste Trumpf = Spielkontrolle</a:t>
            </a:r>
          </a:p>
          <a:p>
            <a:pPr marL="514350" indent="-514350">
              <a:buNone/>
            </a:pPr>
            <a:r>
              <a:rPr lang="de-DE" dirty="0"/>
              <a:t>2. In Endspielstellungen (späterer Kurs)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  <p:pic>
        <p:nvPicPr>
          <p:cNvPr id="1026" name="Picture 2" descr="CB274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844486"/>
            <a:ext cx="3066436" cy="20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2178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5" y="5347426"/>
            <a:ext cx="2195736" cy="13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D45718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708" y="3068960"/>
            <a:ext cx="27251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450B48B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780928"/>
            <a:ext cx="2987912" cy="215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6516216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HH spielt Kreuz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Der Kreuz Bube und seine besondere Rolle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  <p:pic>
        <p:nvPicPr>
          <p:cNvPr id="1026" name="Picture 2" descr="CB274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3066436" cy="20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2178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5" y="5347426"/>
            <a:ext cx="2195736" cy="13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5724128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HH spielt Kreuz</a:t>
            </a:r>
          </a:p>
        </p:txBody>
      </p:sp>
      <p:pic>
        <p:nvPicPr>
          <p:cNvPr id="2050" name="Picture 2" descr="E9C608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700808"/>
            <a:ext cx="3420146" cy="23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FCB4C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00808"/>
            <a:ext cx="3563888" cy="257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6300192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HH spielt Kreuz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de-DE" dirty="0"/>
              <a:t>Einleitung</a:t>
            </a:r>
          </a:p>
          <a:p>
            <a:r>
              <a:rPr lang="de-DE" dirty="0"/>
              <a:t>Habe ich ein Spiel ? </a:t>
            </a:r>
          </a:p>
          <a:p>
            <a:r>
              <a:rPr lang="de-DE" b="1" dirty="0">
                <a:solidFill>
                  <a:srgbClr val="00B0F0"/>
                </a:solidFill>
              </a:rPr>
              <a:t>Spielansagen und drücken</a:t>
            </a:r>
          </a:p>
          <a:p>
            <a:r>
              <a:rPr lang="de-DE" dirty="0"/>
              <a:t>Die Spieleröffnung </a:t>
            </a:r>
          </a:p>
          <a:p>
            <a:r>
              <a:rPr lang="de-DE" dirty="0"/>
              <a:t>Spielen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Grundsätze zu Spielansage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starken Spielen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schwächeren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Beim Grand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Häufige Fragen beim drücken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 dirty="0"/>
              <a:t>Grundsätze zu Spielansage</a:t>
            </a:r>
          </a:p>
          <a:p>
            <a:pPr marL="514350" indent="-514350">
              <a:buNone/>
            </a:pPr>
            <a:r>
              <a:rPr lang="de-DE" dirty="0"/>
              <a:t>	-	Mache nie aus einem gewonnenen Spiel ein verlorenes </a:t>
            </a:r>
          </a:p>
          <a:p>
            <a:pPr marL="514350" indent="-514350">
              <a:buNone/>
            </a:pPr>
            <a:r>
              <a:rPr lang="de-DE" dirty="0"/>
              <a:t>	- Grand oder Farbe ?</a:t>
            </a:r>
          </a:p>
          <a:p>
            <a:pPr marL="514350" indent="-514350">
              <a:buNone/>
            </a:pPr>
            <a:r>
              <a:rPr lang="de-DE" dirty="0"/>
              <a:t>	- Spiel mit den meisten Trümpfen spielen ?</a:t>
            </a:r>
          </a:p>
          <a:p>
            <a:pPr marL="514350" indent="-514350">
              <a:buNone/>
            </a:pPr>
            <a:r>
              <a:rPr lang="de-DE" dirty="0"/>
              <a:t>	- spiele das sichere Spiel was die meisten Punkte bringt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800" b="1" dirty="0"/>
              <a:t>Mache nie aus einem gewonnenen Spiel ein verlorenes </a:t>
            </a:r>
          </a:p>
          <a:p>
            <a:pPr marL="514350" indent="-514350">
              <a:buNone/>
            </a:pPr>
            <a:r>
              <a:rPr lang="de-DE" sz="2800" dirty="0"/>
              <a:t>		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3074" name="Picture 2" descr="ECD5C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57467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012160" y="35010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Karo 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einziges sicheres Spiel in VH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800" b="1" dirty="0"/>
              <a:t>Nicht unbedingt die teuerste Farbe Spielen</a:t>
            </a:r>
          </a:p>
          <a:p>
            <a:pPr marL="514350" indent="-514350">
              <a:buNone/>
            </a:pPr>
            <a:r>
              <a:rPr lang="de-DE" sz="2800" dirty="0"/>
              <a:t>		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12160" y="35010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Karo 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Deutlich sicherer als Kreuz</a:t>
            </a:r>
          </a:p>
        </p:txBody>
      </p:sp>
      <p:pic>
        <p:nvPicPr>
          <p:cNvPr id="4098" name="Picture 2" descr="B20F3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57467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de-DE" b="1" dirty="0"/>
              <a:t>Grand oder Farbe </a:t>
            </a:r>
            <a:r>
              <a:rPr lang="de-DE" dirty="0"/>
              <a:t>?</a:t>
            </a:r>
          </a:p>
          <a:p>
            <a:pPr marL="514350" indent="-514350">
              <a:buFontTx/>
              <a:buChar char="-"/>
            </a:pPr>
            <a:r>
              <a:rPr lang="de-DE" dirty="0"/>
              <a:t>Verlustminimieren heißt nicht immer Farbe spielen</a:t>
            </a:r>
          </a:p>
          <a:p>
            <a:pPr marL="514350" indent="-514350">
              <a:buFontTx/>
              <a:buChar char="-"/>
            </a:pPr>
            <a:r>
              <a:rPr lang="de-DE" dirty="0"/>
              <a:t>Grand ohne 4</a:t>
            </a:r>
          </a:p>
          <a:p>
            <a:pPr marL="514350" indent="-514350">
              <a:buFontTx/>
              <a:buChar char="-"/>
            </a:pPr>
            <a:r>
              <a:rPr lang="de-DE" dirty="0"/>
              <a:t>2 Buben + </a:t>
            </a:r>
            <a:r>
              <a:rPr lang="de-DE" dirty="0" err="1"/>
              <a:t>max</a:t>
            </a:r>
            <a:r>
              <a:rPr lang="de-DE" dirty="0"/>
              <a:t> 3 Trümpfe + Gewisse stärke in </a:t>
            </a:r>
            <a:r>
              <a:rPr lang="de-DE" dirty="0" err="1"/>
              <a:t>Beikarte</a:t>
            </a:r>
            <a:r>
              <a:rPr lang="de-DE" dirty="0"/>
              <a:t> (einfacher zu schneiden bei 2 als bei 6 Trümpfe)</a:t>
            </a:r>
          </a:p>
          <a:p>
            <a:pPr marL="514350" indent="-514350">
              <a:buFontTx/>
              <a:buChar char="-"/>
            </a:pPr>
            <a:r>
              <a:rPr lang="de-DE" dirty="0"/>
              <a:t>Spiel gegen 2 Reizungen (Abstich Risiko minimiert durch weniger Trümpfe)</a:t>
            </a:r>
          </a:p>
          <a:p>
            <a:pPr marL="514350" indent="-514350"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de-DE" b="1" dirty="0"/>
              <a:t>Spiel mit den meisten Trümpfen spielen </a:t>
            </a:r>
            <a:r>
              <a:rPr lang="de-DE" dirty="0"/>
              <a:t>?</a:t>
            </a:r>
          </a:p>
          <a:p>
            <a:pPr marL="514350" indent="-514350"/>
            <a:r>
              <a:rPr lang="de-DE" dirty="0"/>
              <a:t>Normalerweise immer</a:t>
            </a:r>
          </a:p>
          <a:p>
            <a:pPr marL="514350" indent="-514350"/>
            <a:r>
              <a:rPr lang="de-DE" b="1" dirty="0"/>
              <a:t>6 versus 7 Trumpf</a:t>
            </a:r>
            <a:br>
              <a:rPr lang="de-DE" dirty="0"/>
            </a:br>
            <a:r>
              <a:rPr lang="de-DE" sz="2800" dirty="0"/>
              <a:t>- immer 7 Trumpf außer bei dem 4er Zug geht nur 1 Stich weg </a:t>
            </a:r>
          </a:p>
          <a:p>
            <a:pPr marL="514350" indent="-514350">
              <a:buNone/>
            </a:pPr>
            <a:r>
              <a:rPr lang="de-DE" sz="2800" dirty="0"/>
              <a:t>	- also As,K,D,7 oder 10,K,D,7</a:t>
            </a:r>
            <a:br>
              <a:rPr lang="de-DE" sz="2800" dirty="0"/>
            </a:br>
            <a:endParaRPr lang="de-DE" sz="2800" dirty="0"/>
          </a:p>
          <a:p>
            <a:pPr marL="514350" indent="-514350"/>
            <a:r>
              <a:rPr lang="de-DE" b="1" i="1" dirty="0"/>
              <a:t>5 versus 6 Trumpf </a:t>
            </a:r>
          </a:p>
          <a:p>
            <a:pPr marL="914400" lvl="1" indent="-514350">
              <a:buNone/>
            </a:pPr>
            <a:r>
              <a:rPr lang="de-DE" dirty="0"/>
              <a:t>- Kürzere Farbe nur wenn die Stärke der lange Farbe zum tragen kommt</a:t>
            </a:r>
          </a:p>
          <a:p>
            <a:pPr marL="914400" lvl="1" indent="-514350">
              <a:buNone/>
            </a:pPr>
            <a:r>
              <a:rPr lang="de-DE" dirty="0"/>
              <a:t>- Also meistens wenn ihr in Trumpf nicht zu kurz kommt (bei einer As Farbe nur mit Kreuz Bube, mit 2 As als Ausspieler ohne Kreuz Bube)</a:t>
            </a:r>
          </a:p>
          <a:p>
            <a:pPr marL="914400" lvl="1" indent="-514350">
              <a:buNone/>
            </a:pPr>
            <a:r>
              <a:rPr lang="de-DE" dirty="0"/>
              <a:t> - Mit 3 Buben As, 10 +X und 3 Farben mit 2 Karten ist der 5 </a:t>
            </a:r>
            <a:r>
              <a:rPr lang="de-DE" dirty="0" err="1"/>
              <a:t>Trümpfer</a:t>
            </a:r>
            <a:r>
              <a:rPr lang="de-DE" dirty="0"/>
              <a:t> Pflicht</a:t>
            </a:r>
          </a:p>
          <a:p>
            <a:pPr marL="914400" lvl="1" indent="-514350">
              <a:buNone/>
            </a:pPr>
            <a:endParaRPr lang="de-DE" dirty="0"/>
          </a:p>
          <a:p>
            <a:pPr marL="514350" indent="-514350"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Spiel mit den meisten Trümpfen spielen </a:t>
            </a:r>
            <a:r>
              <a:rPr lang="de-DE" dirty="0"/>
              <a:t>?</a:t>
            </a:r>
          </a:p>
          <a:p>
            <a:pPr marL="514350" indent="-514350">
              <a:buFontTx/>
              <a:buChar char="-"/>
            </a:pPr>
            <a:r>
              <a:rPr lang="de-DE" b="1" i="1" dirty="0"/>
              <a:t>5 versus 6 Trumpf </a:t>
            </a:r>
          </a:p>
          <a:p>
            <a:pPr marL="514350" indent="-514350"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5122" name="Picture 2" descr="3D1983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348880"/>
            <a:ext cx="3669413" cy="24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60F5E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276872"/>
            <a:ext cx="3127383" cy="24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934F23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8375"/>
            <a:ext cx="3096344" cy="226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7BE49F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229200"/>
            <a:ext cx="1979712" cy="12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323528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MH spielt Kreuz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63888" y="30689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Komme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kurz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de-DE" dirty="0"/>
              <a:t>Einleitung</a:t>
            </a:r>
          </a:p>
          <a:p>
            <a:r>
              <a:rPr lang="de-DE" b="1" dirty="0">
                <a:solidFill>
                  <a:srgbClr val="00B0F0"/>
                </a:solidFill>
              </a:rPr>
              <a:t>Habe ich ein Spiel ? </a:t>
            </a:r>
          </a:p>
          <a:p>
            <a:r>
              <a:rPr lang="de-DE" dirty="0"/>
              <a:t>Spielansagen und drücken</a:t>
            </a:r>
          </a:p>
          <a:p>
            <a:r>
              <a:rPr lang="de-DE" dirty="0"/>
              <a:t>Die Spieleröffnung </a:t>
            </a:r>
          </a:p>
          <a:p>
            <a:r>
              <a:rPr lang="de-DE" dirty="0"/>
              <a:t>Spielen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Spiel mit den meisten Trümpfen spielen </a:t>
            </a:r>
            <a:r>
              <a:rPr lang="de-DE" dirty="0"/>
              <a:t>?</a:t>
            </a:r>
          </a:p>
          <a:p>
            <a:pPr marL="514350" indent="-514350">
              <a:buFontTx/>
              <a:buChar char="-"/>
            </a:pPr>
            <a:r>
              <a:rPr lang="de-DE" b="1" i="1" dirty="0"/>
              <a:t>5 versus 6 Trumpf </a:t>
            </a:r>
          </a:p>
          <a:p>
            <a:pPr marL="514350" indent="-514350">
              <a:buFontTx/>
              <a:buChar char="-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5125" name="Picture 5" descr="17BE49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29200"/>
            <a:ext cx="1979712" cy="12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323528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MH spielt Kreuz</a:t>
            </a:r>
          </a:p>
        </p:txBody>
      </p:sp>
      <p:pic>
        <p:nvPicPr>
          <p:cNvPr id="6146" name="Picture 2" descr="8B47CA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2439"/>
            <a:ext cx="3131840" cy="229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AD88AC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245466"/>
            <a:ext cx="3240360" cy="23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348EC0E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63416"/>
            <a:ext cx="3240360" cy="229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800" b="1" dirty="0"/>
              <a:t>Spiel das sichere Spiel was die meisten Punkte bringt (VH)</a:t>
            </a:r>
          </a:p>
          <a:p>
            <a:pPr marL="514350" indent="-514350">
              <a:buNone/>
            </a:pPr>
            <a:r>
              <a:rPr lang="de-DE" sz="2800" dirty="0"/>
              <a:t>		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528" y="50131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Grand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Herz/Pik Dame drücken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Max Pik As/10/K + As/As/10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57 Augen</a:t>
            </a:r>
          </a:p>
        </p:txBody>
      </p:sp>
      <p:pic>
        <p:nvPicPr>
          <p:cNvPr id="7170" name="Picture 2" descr="D534E8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565396" cy="29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0DF86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28800"/>
            <a:ext cx="4536504" cy="29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5148064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Grand Hand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8 (3 Pik+3 Kreuz+2 B) =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60 % sicherer Schneider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13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Grundsätze zu Spielansage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70C0"/>
                </a:solidFill>
              </a:rPr>
              <a:t>Drücken bei starken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schwächeren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Beim Grand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Häufige Fragen beim drücken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starken Spielen</a:t>
            </a:r>
            <a:endParaRPr lang="de-DE" dirty="0"/>
          </a:p>
          <a:p>
            <a:pPr marL="514350" indent="-514350">
              <a:buFontTx/>
              <a:buChar char="-"/>
            </a:pPr>
            <a:r>
              <a:rPr lang="de-DE" dirty="0"/>
              <a:t>Stärke belassen (keine vollen die eine eigene Stärke haben wie As,10 oder 10,K,D)</a:t>
            </a:r>
          </a:p>
          <a:p>
            <a:pPr marL="514350" indent="-514350">
              <a:buFontTx/>
              <a:buChar char="-"/>
            </a:pPr>
            <a:r>
              <a:rPr lang="de-DE" dirty="0"/>
              <a:t>Schwache 10 in den Stock</a:t>
            </a:r>
          </a:p>
          <a:p>
            <a:pPr marL="514350" indent="-514350">
              <a:buFontTx/>
              <a:buChar char="-"/>
            </a:pPr>
            <a:r>
              <a:rPr lang="de-DE" dirty="0"/>
              <a:t>Störendsten Karten mit der höchsten Augenzahl weg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starken Spielen</a:t>
            </a: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8194" name="Picture 2" descr="52A5C1C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211960" cy="31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23528" y="50851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Grand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520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In VH was spielen was drücken 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Herz 10 und Kreuz König</a:t>
            </a:r>
          </a:p>
        </p:txBody>
      </p:sp>
      <p:pic>
        <p:nvPicPr>
          <p:cNvPr id="8195" name="Picture 3" descr="C6C096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628800"/>
            <a:ext cx="4343102" cy="28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4716016" y="46531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Alleinspieler hat sich für Pik entschieden. Was drücken 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32040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Kreuz König und Herz Dame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starken Spielen</a:t>
            </a: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860032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Was spielen was drücken 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58052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Pik 10 und Dame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7544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Alleinspieler hat sich für Karo entschieden. Was drücken 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48064" y="51571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Grand</a:t>
            </a:r>
          </a:p>
        </p:txBody>
      </p:sp>
      <p:pic>
        <p:nvPicPr>
          <p:cNvPr id="9218" name="Picture 2" descr="C7E10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4499992" cy="294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7CEA33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0808"/>
            <a:ext cx="4320480" cy="29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5292080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92D050"/>
              </a:solidFill>
            </a:endParaRP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Kreuz König, Pik Dame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Grundsätze zu Spielansage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starken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70C0"/>
                </a:solidFill>
              </a:rPr>
              <a:t>Drücken bei schwächeren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Beim Grand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Häufige Fragen beim drücken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de-DE" b="1" dirty="0"/>
              <a:t>Drücken bei schwächeren Spiele</a:t>
            </a:r>
            <a:endParaRPr lang="de-DE" dirty="0"/>
          </a:p>
          <a:p>
            <a:pPr marL="514350" indent="-514350">
              <a:buAutoNum type="arabicParenR"/>
            </a:pPr>
            <a:r>
              <a:rPr lang="de-DE" dirty="0"/>
              <a:t>Schwächen analysieren (Trumpf knapp, Trumpf schwach, Fehlkarten schwach, Fehlkarte lang, Kombination aus allem)</a:t>
            </a:r>
          </a:p>
          <a:p>
            <a:pPr marL="514350" indent="-514350">
              <a:buAutoNum type="arabicParenR"/>
            </a:pPr>
            <a:r>
              <a:rPr lang="de-DE" dirty="0"/>
              <a:t>Plan ausdenken wie ich auf 61 komme. Wenn das Blatt sehr schwach ist, gibt es meistens nur einen Weg. Diesen Konsequent verfolgen.</a:t>
            </a:r>
          </a:p>
          <a:p>
            <a:pPr marL="514350" indent="-514350">
              <a:buAutoNum type="arabicParenR"/>
            </a:pPr>
            <a:r>
              <a:rPr lang="de-DE" dirty="0"/>
              <a:t>Erkenntnisse aus bisherigem Spielverlauf einbeziehen (Schneiden die Gegner, Spielen sie oft blank, werden As aufgespielt,…)</a:t>
            </a:r>
          </a:p>
          <a:p>
            <a:pPr marL="514350" indent="-514350">
              <a:buAutoNum type="arabicParenR"/>
            </a:pPr>
            <a:r>
              <a:rPr lang="de-DE" dirty="0"/>
              <a:t>Fragen : Starke Volle drücken, Schwache Volle behalten ?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schwächeren Spielen</a:t>
            </a:r>
            <a:endParaRPr lang="de-DE" dirty="0"/>
          </a:p>
          <a:p>
            <a:pPr marL="514350" indent="-514350">
              <a:buNone/>
            </a:pPr>
            <a:r>
              <a:rPr lang="de-DE" b="1" i="1" dirty="0"/>
              <a:t>Starke Volle drücken ?</a:t>
            </a:r>
          </a:p>
          <a:p>
            <a:pPr marL="514350" indent="-514350">
              <a:buNone/>
            </a:pPr>
            <a:r>
              <a:rPr lang="de-DE" dirty="0"/>
              <a:t>- Nur bei wenig oder gar keine Trümpfe + eine starke Fehlkarte.</a:t>
            </a:r>
          </a:p>
          <a:p>
            <a:pPr marL="514350" indent="-514350">
              <a:buNone/>
            </a:pPr>
            <a:r>
              <a:rPr lang="de-DE" dirty="0"/>
              <a:t>- Meistens macht es Sinn die 10 zu drücken (insbesondere gegen nicht „Profis“ und bei schwachen Trumpfspiele)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schwächeren Spielen</a:t>
            </a:r>
            <a:endParaRPr lang="de-DE" dirty="0"/>
          </a:p>
          <a:p>
            <a:pPr marL="514350" indent="-514350">
              <a:buNone/>
            </a:pPr>
            <a:r>
              <a:rPr lang="de-DE" dirty="0"/>
              <a:t>Starke Volle drücken ?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3074" name="Picture 2" descr="714B6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36"/>
            <a:ext cx="2880320" cy="198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5F4D540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347863" cy="22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251345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060848"/>
            <a:ext cx="3347864" cy="22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292080" y="55892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HH spielt Grand</a:t>
            </a:r>
          </a:p>
          <a:p>
            <a:r>
              <a:rPr lang="de-DE" dirty="0"/>
              <a:t>Drückt beide Ass (1)</a:t>
            </a:r>
          </a:p>
          <a:p>
            <a:r>
              <a:rPr lang="de-DE" dirty="0"/>
              <a:t>Drückt beide 10 (2)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Die Position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Was haben meine Gegner gereizt 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Die Spielstärke der Gegner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/>
            <a:r>
              <a:rPr lang="de-DE" dirty="0"/>
              <a:t>Annoncen beim Reizen</a:t>
            </a:r>
          </a:p>
          <a:p>
            <a:pPr marL="514350" indent="-514350"/>
            <a:r>
              <a:rPr lang="de-DE" dirty="0"/>
              <a:t>Reizen auf den Skat</a:t>
            </a:r>
          </a:p>
          <a:p>
            <a:pPr marL="514350" indent="-514350"/>
            <a:r>
              <a:rPr lang="de-DE" dirty="0"/>
              <a:t>Die besondere Rolle von Kreuz Bube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de-DE" b="1" dirty="0"/>
              <a:t>Drücken bei schwächeren Spielen</a:t>
            </a:r>
            <a:endParaRPr lang="de-DE" dirty="0"/>
          </a:p>
          <a:p>
            <a:pPr marL="514350" indent="-514350">
              <a:buNone/>
            </a:pPr>
            <a:r>
              <a:rPr lang="de-DE" b="1" i="1" dirty="0"/>
              <a:t>Schwache Volle auf der Hand halten ?</a:t>
            </a:r>
          </a:p>
          <a:p>
            <a:pPr marL="514350" indent="-514350">
              <a:buNone/>
            </a:pPr>
            <a:r>
              <a:rPr lang="de-DE" dirty="0"/>
              <a:t>- Schwache Volle = einfach besetzte 10, oder 10 ohne Deckung (K+D)</a:t>
            </a:r>
          </a:p>
          <a:p>
            <a:pPr marL="514350" indent="-514350">
              <a:buNone/>
            </a:pPr>
            <a:r>
              <a:rPr lang="de-DE" dirty="0"/>
              <a:t>- Verbessert die Siegchancen bei </a:t>
            </a:r>
            <a:br>
              <a:rPr lang="de-DE" dirty="0"/>
            </a:br>
            <a:r>
              <a:rPr lang="de-DE" dirty="0"/>
              <a:t>1) Spiele „ohne Halt“ in der Fehlkarte</a:t>
            </a:r>
            <a:br>
              <a:rPr lang="de-DE" dirty="0"/>
            </a:br>
            <a:r>
              <a:rPr lang="de-DE" dirty="0"/>
              <a:t>2) Grand mit 2 Buben ohne Ausspiel (10 zum </a:t>
            </a:r>
            <a:r>
              <a:rPr lang="de-DE" dirty="0" err="1"/>
              <a:t>Hilfsass</a:t>
            </a:r>
            <a:r>
              <a:rPr lang="de-DE" dirty="0"/>
              <a:t> da oft „bei </a:t>
            </a:r>
            <a:r>
              <a:rPr lang="de-DE" dirty="0" err="1"/>
              <a:t>grand</a:t>
            </a:r>
            <a:r>
              <a:rPr lang="de-DE" dirty="0"/>
              <a:t> spielt man Asse…)</a:t>
            </a:r>
            <a:br>
              <a:rPr lang="de-DE" dirty="0"/>
            </a:br>
            <a:r>
              <a:rPr lang="de-DE" dirty="0"/>
              <a:t>3) Mittelprächtigen Spiele (6 </a:t>
            </a:r>
            <a:r>
              <a:rPr lang="de-DE" dirty="0" err="1"/>
              <a:t>Trümpfer</a:t>
            </a:r>
            <a:r>
              <a:rPr lang="de-DE" dirty="0"/>
              <a:t> mit schwachen Trümpfe, as-10, Lusche-10, Lusche Bild)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 schwächeren Spielen</a:t>
            </a:r>
            <a:endParaRPr lang="de-DE" dirty="0"/>
          </a:p>
          <a:p>
            <a:pPr marL="514350" indent="-514350">
              <a:buNone/>
            </a:pPr>
            <a:r>
              <a:rPr lang="de-DE" dirty="0"/>
              <a:t>Schwache Volle auf der Hand halten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5112568" cy="19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5796136" y="2420888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 mal stechen um Trumpf ziehen</a:t>
            </a:r>
          </a:p>
          <a:p>
            <a:r>
              <a:rPr lang="de-DE"/>
              <a:t>Immer unterlegen</a:t>
            </a:r>
          </a:p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5080645" cy="173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5436096" y="5013176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Kommt Karo, Risiko 7 Karte</a:t>
            </a:r>
          </a:p>
          <a:p>
            <a:r>
              <a:rPr lang="de-DE" dirty="0"/>
              <a:t>Kann Trumpf nicht von oben ziehen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580112" y="33569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Nachteil von weniger Augen im Skat wird durch Möglichkeit einen Stich mit 10 zu machen und vollen der andere Farbe zu stechen weggemacht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Grundsätze zu Spielansage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starken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schwächeren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70C0"/>
                </a:solidFill>
              </a:rPr>
              <a:t>Drücken Beim Grand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Häufige Fragen beim drücken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726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de-DE" b="1" dirty="0"/>
              <a:t>Drücken beim Grand mit einem Bube</a:t>
            </a:r>
          </a:p>
          <a:p>
            <a:pPr marL="514350" indent="-514350"/>
            <a:r>
              <a:rPr lang="de-DE" b="1" i="1" dirty="0"/>
              <a:t>Als Ausspieler </a:t>
            </a:r>
            <a:r>
              <a:rPr lang="de-DE" dirty="0"/>
              <a:t>(Kreuz Bube und 3 starken Farben, ohne Kreuz Bube, 4 starken Farben)</a:t>
            </a:r>
            <a:br>
              <a:rPr lang="de-DE" dirty="0"/>
            </a:br>
            <a:r>
              <a:rPr lang="de-DE" dirty="0"/>
              <a:t>1) Stärken auf der Hand belassen</a:t>
            </a:r>
            <a:br>
              <a:rPr lang="de-DE" dirty="0"/>
            </a:br>
            <a:r>
              <a:rPr lang="de-DE" dirty="0"/>
              <a:t>2) Lange Farbe vorziehen </a:t>
            </a:r>
            <a:br>
              <a:rPr lang="de-DE" dirty="0"/>
            </a:br>
            <a:r>
              <a:rPr lang="de-DE" dirty="0"/>
              <a:t>3) Karten mit dem Höchsten </a:t>
            </a:r>
            <a:r>
              <a:rPr lang="de-DE" dirty="0" err="1"/>
              <a:t>Zählwert</a:t>
            </a:r>
            <a:r>
              <a:rPr lang="de-DE" dirty="0"/>
              <a:t> drücken</a:t>
            </a:r>
            <a:br>
              <a:rPr lang="de-DE" dirty="0"/>
            </a:br>
            <a:r>
              <a:rPr lang="de-DE" dirty="0"/>
              <a:t>4) Vierte Farbe wegdrücken bringt nichts</a:t>
            </a:r>
          </a:p>
          <a:p>
            <a:pPr marL="514350" indent="-514350"/>
            <a:r>
              <a:rPr lang="de-DE" b="1" i="1" dirty="0"/>
              <a:t>Als Nichtausspieler mit Kreuz Bube,</a:t>
            </a:r>
            <a:br>
              <a:rPr lang="de-DE" dirty="0"/>
            </a:br>
            <a:r>
              <a:rPr lang="de-DE" dirty="0"/>
              <a:t>1) Gleiche Vorgehensweise beim Drücken</a:t>
            </a:r>
            <a:br>
              <a:rPr lang="de-DE" dirty="0"/>
            </a:br>
            <a:r>
              <a:rPr lang="de-DE" dirty="0"/>
              <a:t>2) Nach Einschub, Bube Raus und dann lange Farbe</a:t>
            </a:r>
          </a:p>
          <a:p>
            <a:pPr marL="514350" indent="-514350"/>
            <a:r>
              <a:rPr lang="de-DE" b="1" i="1" dirty="0"/>
              <a:t>Als Nichtausspieler ohne Kreuz Bube,</a:t>
            </a:r>
            <a:br>
              <a:rPr lang="de-DE" b="1" i="1" dirty="0"/>
            </a:br>
            <a:r>
              <a:rPr lang="de-DE" dirty="0"/>
              <a:t>1) bei blankem As, wie bei Grand ohne 4 drücken</a:t>
            </a:r>
            <a:br>
              <a:rPr lang="de-DE" dirty="0"/>
            </a:br>
            <a:r>
              <a:rPr lang="de-DE" dirty="0"/>
              <a:t>2) Also vollen von langer Farbe Weg und über die Vollen spielen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pic>
        <p:nvPicPr>
          <p:cNvPr id="2050" name="Picture 2" descr="54A298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15416"/>
            <a:ext cx="4383833" cy="28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8C53AFD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40981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7E91BEF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855" y="1052736"/>
            <a:ext cx="407014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6084168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VH spielt Grand.</a:t>
            </a:r>
          </a:p>
          <a:p>
            <a:pPr algn="ctr"/>
            <a:r>
              <a:rPr lang="de-DE" dirty="0"/>
              <a:t>Was drücken 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28184" y="5661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Kreuz König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Karo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Drücken beim Grand mit 2 Buben</a:t>
            </a:r>
          </a:p>
          <a:p>
            <a:pPr marL="514350" indent="-514350"/>
            <a:r>
              <a:rPr lang="de-DE" dirty="0"/>
              <a:t>Falls ihr „zu“ bekommt die  nicht Stehkarten mit Augen drücken</a:t>
            </a:r>
          </a:p>
          <a:p>
            <a:pPr marL="514350" indent="-514350"/>
            <a:r>
              <a:rPr lang="de-DE" dirty="0"/>
              <a:t>Falls ihr aufs schneiden angewiesen seid, meistens König, As , Lusche als Dame, As, Lusche stehen lassen 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grpSp>
        <p:nvGrpSpPr>
          <p:cNvPr id="3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43608" y="9807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VH spielt Grand. Was drücken 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44208" y="15567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Karo 10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Herz  König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56792"/>
            <a:ext cx="6177750" cy="21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6168208" cy="2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6516216" y="48691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92D050"/>
                </a:solidFill>
              </a:rPr>
              <a:t>Pik Dame</a:t>
            </a:r>
          </a:p>
          <a:p>
            <a:pPr algn="ctr"/>
            <a:r>
              <a:rPr lang="de-DE" b="1" dirty="0">
                <a:solidFill>
                  <a:srgbClr val="92D050"/>
                </a:solidFill>
              </a:rPr>
              <a:t>Karo Dame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Grundsätze zu Spielansage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starken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 schwächeren Spielen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Drücken Beim Grand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solidFill>
                  <a:srgbClr val="0070C0"/>
                </a:solidFill>
              </a:rPr>
              <a:t>Häufige Fragen beim drücken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800" b="1" dirty="0"/>
              <a:t>1) Zweier Farbe oder Blanke und Bild der 2er Farbe?</a:t>
            </a:r>
          </a:p>
          <a:p>
            <a:pPr marL="514350" indent="-514350"/>
            <a:r>
              <a:rPr lang="de-DE" sz="2800" dirty="0"/>
              <a:t>Immer die 2er Farbe (Wahrscheinlichkeit das ein Gegner Blank hat ist grösser bei 5 als bei 6 Karten)</a:t>
            </a:r>
          </a:p>
          <a:p>
            <a:pPr marL="514350" indent="-514350"/>
            <a:r>
              <a:rPr lang="de-DE" sz="2800" dirty="0"/>
              <a:t>Einzige Ausnahme, Spieler vor Euch hat die Blanke Farbe gereizt</a:t>
            </a:r>
            <a:r>
              <a:rPr lang="de-DE" sz="2800" b="1" dirty="0"/>
              <a:t> </a:t>
            </a:r>
          </a:p>
          <a:p>
            <a:pPr marL="514350" indent="-514350"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72608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de-DE" sz="2800" b="1" dirty="0"/>
              <a:t>2) Eine Farbe wegdrücken oder alle Farben behalten ?</a:t>
            </a:r>
          </a:p>
          <a:p>
            <a:pPr marL="514350" indent="-514350"/>
            <a:r>
              <a:rPr lang="de-DE" sz="2800" b="1" i="1" dirty="0"/>
              <a:t>Je stärker die Gegner, je mehr Farben behalten</a:t>
            </a:r>
            <a:br>
              <a:rPr lang="de-DE" sz="2800" dirty="0"/>
            </a:br>
            <a:r>
              <a:rPr lang="de-DE" sz="2800" dirty="0"/>
              <a:t>-Lesen der Spiele erschweren</a:t>
            </a:r>
            <a:br>
              <a:rPr lang="de-DE" sz="2800" dirty="0"/>
            </a:br>
            <a:r>
              <a:rPr lang="de-DE" sz="2800" dirty="0"/>
              <a:t>- selten das 21 auf den Tisch kommen solange sie keine Infos haben</a:t>
            </a:r>
          </a:p>
          <a:p>
            <a:pPr marL="514350" indent="-514350"/>
            <a:r>
              <a:rPr lang="de-DE" sz="2800" b="1" i="1" dirty="0"/>
              <a:t>Meistens könnt ihr mehr Augen drücken</a:t>
            </a:r>
            <a:br>
              <a:rPr lang="de-DE" sz="2800" dirty="0"/>
            </a:br>
            <a:r>
              <a:rPr lang="de-DE" sz="2800" dirty="0"/>
              <a:t>- Bild + Lusche, Bild +  Lusche (</a:t>
            </a:r>
            <a:r>
              <a:rPr lang="de-DE" sz="2800" dirty="0">
                <a:solidFill>
                  <a:srgbClr val="92D050"/>
                </a:solidFill>
              </a:rPr>
              <a:t>beide Bilder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- 10 + Lusche, Bild + Lusche (</a:t>
            </a:r>
            <a:r>
              <a:rPr lang="de-DE" sz="2800" dirty="0">
                <a:solidFill>
                  <a:srgbClr val="92D050"/>
                </a:solidFill>
              </a:rPr>
              <a:t>10 +Bild </a:t>
            </a:r>
            <a:r>
              <a:rPr lang="de-DE" sz="2800" dirty="0"/>
              <a:t>bringt schon ordentliche Punkte und 10+Lusche immer die schlechteste Variante)</a:t>
            </a:r>
            <a:br>
              <a:rPr lang="de-DE" sz="2800" dirty="0"/>
            </a:br>
            <a:r>
              <a:rPr lang="de-DE" sz="2800" b="1" dirty="0"/>
              <a:t>- </a:t>
            </a:r>
            <a:r>
              <a:rPr lang="de-DE" sz="2800" dirty="0"/>
              <a:t>As + Bild , 10 + Lusche (</a:t>
            </a:r>
            <a:r>
              <a:rPr lang="de-DE" sz="2800" dirty="0">
                <a:solidFill>
                  <a:srgbClr val="92D050"/>
                </a:solidFill>
              </a:rPr>
              <a:t>Bild +10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b="1" dirty="0"/>
              <a:t>- </a:t>
            </a:r>
            <a:r>
              <a:rPr lang="de-DE" sz="2800" dirty="0"/>
              <a:t>König, Dame, Lusche + Lusche (</a:t>
            </a:r>
            <a:r>
              <a:rPr lang="de-DE" sz="2800" dirty="0">
                <a:solidFill>
                  <a:srgbClr val="92D050"/>
                </a:solidFill>
              </a:rPr>
              <a:t>König, Dame </a:t>
            </a:r>
            <a:r>
              <a:rPr lang="de-DE" sz="2800" dirty="0"/>
              <a:t>interessante alternative weil falls jemanden As+10 zu dritt führt hohe Wahrscheinlichkeit am 2.Stich 20 oder 21 Augen zu stechen)</a:t>
            </a:r>
            <a:endParaRPr lang="de-DE" sz="2800" b="1" dirty="0"/>
          </a:p>
          <a:p>
            <a:pPr marL="514350" indent="-514350"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Spielansagen und drücken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Die Position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Habe ich ein Spiel ?</a:t>
            </a:r>
          </a:p>
        </p:txBody>
      </p:sp>
      <p:sp>
        <p:nvSpPr>
          <p:cNvPr id="10" name="Rechteck 9"/>
          <p:cNvSpPr/>
          <p:nvPr/>
        </p:nvSpPr>
        <p:spPr>
          <a:xfrm>
            <a:off x="539552" y="4509120"/>
            <a:ext cx="20162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2</a:t>
            </a:r>
          </a:p>
          <a:p>
            <a:pPr algn="ctr"/>
            <a:endParaRPr lang="de-DE" sz="6000" dirty="0"/>
          </a:p>
        </p:txBody>
      </p:sp>
      <p:sp>
        <p:nvSpPr>
          <p:cNvPr id="11" name="Rechteck 10"/>
          <p:cNvSpPr/>
          <p:nvPr/>
        </p:nvSpPr>
        <p:spPr>
          <a:xfrm>
            <a:off x="2555776" y="3356992"/>
            <a:ext cx="252028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1</a:t>
            </a:r>
          </a:p>
          <a:p>
            <a:pPr algn="ctr"/>
            <a:endParaRPr lang="de-DE" sz="6000" dirty="0"/>
          </a:p>
        </p:txBody>
      </p:sp>
      <p:sp>
        <p:nvSpPr>
          <p:cNvPr id="12" name="Rechteck 11"/>
          <p:cNvSpPr/>
          <p:nvPr/>
        </p:nvSpPr>
        <p:spPr>
          <a:xfrm>
            <a:off x="5076056" y="4509120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3</a:t>
            </a:r>
          </a:p>
          <a:p>
            <a:pPr algn="ctr"/>
            <a:endParaRPr lang="de-DE" sz="6000" dirty="0"/>
          </a:p>
        </p:txBody>
      </p:sp>
      <p:pic>
        <p:nvPicPr>
          <p:cNvPr id="13" name="Picture 2" descr="D:\Users\Philipp\AppData\Local\Microsoft\Windows\Temporary Internet Files\Content.IE5\QX6N69QU\MC9003102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2088232" cy="1842516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3419872" y="249289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VH</a:t>
            </a:r>
          </a:p>
        </p:txBody>
      </p:sp>
      <p:pic>
        <p:nvPicPr>
          <p:cNvPr id="15" name="Picture 2" descr="D:\Users\Philipp\AppData\Local\Microsoft\Windows\Temporary Internet Files\Content.IE5\QX6N69QU\MC9003102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2088232" cy="1842516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043608" y="350100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HH</a:t>
            </a:r>
          </a:p>
        </p:txBody>
      </p:sp>
      <p:pic>
        <p:nvPicPr>
          <p:cNvPr id="17" name="Picture 2" descr="D:\Users\Philipp\AppData\Local\Microsoft\Windows\Temporary Internet Files\Content.IE5\QX6N69QU\MC9003102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2088232" cy="184251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5724128" y="364502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MH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de-DE" dirty="0"/>
              <a:t>Einleitung</a:t>
            </a:r>
          </a:p>
          <a:p>
            <a:r>
              <a:rPr lang="de-DE" dirty="0"/>
              <a:t>Habe ich ein Spiel ? </a:t>
            </a:r>
          </a:p>
          <a:p>
            <a:r>
              <a:rPr lang="de-DE" dirty="0"/>
              <a:t>Spielansagen und drücken</a:t>
            </a:r>
          </a:p>
          <a:p>
            <a:r>
              <a:rPr lang="de-DE" b="1" dirty="0">
                <a:solidFill>
                  <a:srgbClr val="00B0F0"/>
                </a:solidFill>
              </a:rPr>
              <a:t>Die Spieleröffnung </a:t>
            </a:r>
          </a:p>
          <a:p>
            <a:r>
              <a:rPr lang="de-DE" dirty="0"/>
              <a:t>Spielen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Absolute </a:t>
            </a:r>
            <a:r>
              <a:rPr lang="de-DE" dirty="0" err="1"/>
              <a:t>No-Go‘s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Kleinere Fehler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Erfolgsversprechende Aufspiele (behandeln wir bei der Spieltaktik)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de-DE" b="1" dirty="0"/>
              <a:t>Absolute </a:t>
            </a:r>
            <a:r>
              <a:rPr lang="de-DE" b="1" dirty="0" err="1"/>
              <a:t>No-Go‘s</a:t>
            </a:r>
            <a:endParaRPr lang="de-DE" b="1" dirty="0"/>
          </a:p>
          <a:p>
            <a:pPr marL="514350" indent="-514350"/>
            <a:r>
              <a:rPr lang="de-DE" dirty="0"/>
              <a:t>Die 10 des Partners blankspielen (bedenkt mögliche Stärken des AS)</a:t>
            </a:r>
          </a:p>
          <a:p>
            <a:pPr marL="514350" indent="-514350"/>
            <a:r>
              <a:rPr lang="de-DE" dirty="0"/>
              <a:t>Auf den Partner schneiden (Initiative vom Partner, meistens Stärke, Fehler bringen weitere Fehler)</a:t>
            </a:r>
          </a:p>
          <a:p>
            <a:pPr marL="514350" indent="-514350"/>
            <a:r>
              <a:rPr lang="de-DE" dirty="0"/>
              <a:t>Vollen schonen bei vielen Vollen auf der Hand (AS muss ja viele Trümpfe haben wenn er wenig Volle hat, As im ersten Stich so viel Wert wie im letzten)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de-DE" b="1" dirty="0"/>
              <a:t>Absolute </a:t>
            </a:r>
            <a:r>
              <a:rPr lang="de-DE" b="1" dirty="0" err="1"/>
              <a:t>No-Go‘s</a:t>
            </a:r>
            <a:endParaRPr lang="de-DE" b="1" dirty="0"/>
          </a:p>
          <a:p>
            <a:pPr marL="514350" indent="-514350"/>
            <a:r>
              <a:rPr lang="de-DE" b="1" i="1" dirty="0"/>
              <a:t>Vollen schonen bei vielen Vollen auf der Hand</a:t>
            </a:r>
          </a:p>
          <a:p>
            <a:pPr marL="514350" indent="-514350">
              <a:buNone/>
            </a:pPr>
            <a:r>
              <a:rPr lang="de-DE" b="1" i="1" dirty="0"/>
              <a:t>	Aber welches Volle auf den Tisch ?</a:t>
            </a:r>
            <a:br>
              <a:rPr lang="de-DE" dirty="0"/>
            </a:br>
            <a:r>
              <a:rPr lang="de-DE" dirty="0"/>
              <a:t>- schwer ohne gesamtes Blatt zu beurteilen</a:t>
            </a:r>
          </a:p>
          <a:p>
            <a:pPr marL="514350" indent="-514350">
              <a:buNone/>
            </a:pPr>
            <a:r>
              <a:rPr lang="de-DE" dirty="0"/>
              <a:t>	- As, 10 Farbe losgehen</a:t>
            </a:r>
          </a:p>
          <a:p>
            <a:pPr marL="514350" indent="-514350">
              <a:buNone/>
            </a:pPr>
            <a:r>
              <a:rPr lang="de-DE" dirty="0"/>
              <a:t>	- bei 2 mal As,10, die kürzere (außer sie ist gereizt worden)</a:t>
            </a:r>
          </a:p>
          <a:p>
            <a:pPr marL="514350" indent="-514350">
              <a:buNone/>
            </a:pPr>
            <a:r>
              <a:rPr lang="de-DE" dirty="0"/>
              <a:t>	-blankes As (kann eh nicht schneiden, 10 er rausnehmen oder schmieren bei Partner)</a:t>
            </a:r>
          </a:p>
          <a:p>
            <a:pPr marL="514350" indent="-514350">
              <a:buNone/>
            </a:pPr>
            <a:r>
              <a:rPr lang="de-DE" dirty="0"/>
              <a:t>	- blanke 10 (oft richtig)</a:t>
            </a:r>
          </a:p>
          <a:p>
            <a:pPr marL="514350" indent="-514350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de-DE" b="1" dirty="0"/>
              <a:t>Kleinere Fehler</a:t>
            </a:r>
          </a:p>
          <a:p>
            <a:pPr marL="514350" indent="-514350"/>
            <a:r>
              <a:rPr lang="de-DE" b="1" i="1" dirty="0"/>
              <a:t>Dem Freund eine lange Farbe ohne Ass vorspielen </a:t>
            </a:r>
          </a:p>
          <a:p>
            <a:pPr marL="514350" indent="-514350">
              <a:buNone/>
            </a:pPr>
            <a:r>
              <a:rPr lang="de-DE" dirty="0"/>
              <a:t> 	-„dem Freund kurz, dem Feind lang“ = „dem Freund nicht lang, dem Feind nicht kurz“</a:t>
            </a:r>
          </a:p>
          <a:p>
            <a:pPr marL="514350" indent="-514350">
              <a:buNone/>
            </a:pPr>
            <a:r>
              <a:rPr lang="de-DE" dirty="0"/>
              <a:t>	- aber ganz richtig sollte es heißen „dem Freund keine lange Farbe ohne Ass vorspielen“. In diesem Fall jedoch unter dem Ass</a:t>
            </a:r>
          </a:p>
          <a:p>
            <a:pPr marL="514350" indent="-514350">
              <a:buNone/>
            </a:pPr>
            <a:r>
              <a:rPr lang="de-DE" dirty="0"/>
              <a:t>	- Lusche dann langsam auf den Tisch legen.</a:t>
            </a:r>
            <a:br>
              <a:rPr lang="de-DE" dirty="0"/>
            </a:br>
            <a:endParaRPr lang="de-DE" b="1" dirty="0"/>
          </a:p>
          <a:p>
            <a:pPr marL="514350" indent="-514350">
              <a:buNone/>
            </a:pPr>
            <a:r>
              <a:rPr lang="de-DE" b="1" dirty="0"/>
              <a:t>	</a:t>
            </a:r>
            <a:r>
              <a:rPr lang="de-DE" b="1" dirty="0">
                <a:solidFill>
                  <a:srgbClr val="92D050"/>
                </a:solidFill>
              </a:rPr>
              <a:t>Geschwindigkeit als Ansage erlaubt !! </a:t>
            </a:r>
          </a:p>
          <a:p>
            <a:pPr marL="514350" indent="-514350">
              <a:buNone/>
            </a:pPr>
            <a:r>
              <a:rPr lang="de-DE" b="1" dirty="0">
                <a:solidFill>
                  <a:srgbClr val="92D050"/>
                </a:solidFill>
              </a:rPr>
              <a:t>	Langsam = lang, schnell = blank</a:t>
            </a:r>
          </a:p>
          <a:p>
            <a:pPr marL="514350" indent="-514350"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5172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b="1" dirty="0"/>
              <a:t>Kleinere Fehler</a:t>
            </a:r>
          </a:p>
          <a:p>
            <a:pPr marL="514350" indent="-514350"/>
            <a:r>
              <a:rPr lang="de-DE" b="1" i="1" dirty="0"/>
              <a:t>Übernahme Möglichkeit aus der Hand geben</a:t>
            </a:r>
          </a:p>
          <a:p>
            <a:pPr marL="514350" indent="-514350">
              <a:buNone/>
            </a:pPr>
            <a:r>
              <a:rPr lang="de-DE" dirty="0"/>
              <a:t> 	-„so oft wie möglich den Alleinspieler in MH bekommen</a:t>
            </a:r>
          </a:p>
          <a:p>
            <a:pPr marL="514350" indent="-514350">
              <a:buNone/>
            </a:pPr>
            <a:r>
              <a:rPr lang="de-DE" dirty="0"/>
              <a:t>	- meistens unnötiges Punkte verschenken und Spiele werden oft über die Bilder entschieden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grpSp>
        <p:nvGrpSpPr>
          <p:cNvPr id="3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Spieleröffnung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Nie die Dame aufmachen wenn der Alleinspieler in MH Sitzt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908720"/>
            <a:ext cx="1152128" cy="12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1730874" cy="15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420888"/>
            <a:ext cx="1521446" cy="160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869160"/>
            <a:ext cx="1997538" cy="184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4860032" y="39330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 </a:t>
            </a:r>
            <a:r>
              <a:rPr lang="en-GB" b="1" dirty="0" err="1"/>
              <a:t>aufmachen</a:t>
            </a:r>
            <a:r>
              <a:rPr lang="en-GB" b="1" dirty="0"/>
              <a:t> </a:t>
            </a:r>
            <a:r>
              <a:rPr lang="en-GB" b="1" dirty="0" err="1"/>
              <a:t>bringt</a:t>
            </a:r>
            <a:r>
              <a:rPr lang="en-GB" b="1" dirty="0"/>
              <a:t> </a:t>
            </a:r>
            <a:r>
              <a:rPr lang="en-GB" b="1" dirty="0" err="1"/>
              <a:t>nie</a:t>
            </a:r>
            <a:r>
              <a:rPr lang="en-GB" b="1" dirty="0"/>
              <a:t> was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Skatschule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9886" y="1412776"/>
            <a:ext cx="5853336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</a:rPr>
              <a:t>Pascal Philipp 2013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>
              <a:solidFill>
                <a:srgbClr val="000000"/>
              </a:solidFill>
              <a:latin typeface="Verdana" pitchFamily="34"/>
              <a:ea typeface="Arial" pitchFamily="2"/>
              <a:cs typeface="Arial" pitchFamily="2"/>
            </a:endParaRP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</a:rPr>
              <a:t>Wir danken Pascal Philipp für diese schöne Zusammenstellung und stellen sie nach Absprache mit Pascal Philipp den im </a:t>
            </a:r>
            <a:r>
              <a:rPr lang="de-DE" dirty="0" err="1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</a:rPr>
              <a:t>DSkV</a:t>
            </a: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</a:rPr>
              <a:t> interessierten Skatfreunden zur Schulung der Skatjugend zur Verfügung.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>
              <a:solidFill>
                <a:srgbClr val="000000"/>
              </a:solidFill>
              <a:latin typeface="Verdana" pitchFamily="34"/>
              <a:ea typeface="Arial" pitchFamily="2"/>
              <a:cs typeface="Arial" pitchFamily="2"/>
            </a:endParaRP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</a:rPr>
              <a:t>	Kontakt und weitere Informationen: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>
              <a:solidFill>
                <a:srgbClr val="000000"/>
              </a:solidFill>
              <a:latin typeface="Verdana" pitchFamily="34"/>
              <a:ea typeface="Arial" pitchFamily="2"/>
              <a:cs typeface="Arial" pitchFamily="2"/>
              <a:hlinkClick r:id="rId2"/>
            </a:endParaRP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err="1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DSkV</a:t>
            </a: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 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Deutscher Skatverband e.V.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Geschäftsstelle 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Markt 10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04600 Altenburg 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Jugendleiter </a:t>
            </a:r>
            <a:r>
              <a:rPr lang="de-DE" dirty="0" err="1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DSkV</a:t>
            </a: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 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Christian Dammbrück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FF"/>
                </a:solidFill>
                <a:latin typeface="Verdana" pitchFamily="34"/>
                <a:ea typeface="Arial" pitchFamily="2"/>
                <a:cs typeface="Arial" pitchFamily="2"/>
                <a:hlinkClick r:id="rId2"/>
              </a:rPr>
              <a:t>jugend@dskv.de</a:t>
            </a:r>
          </a:p>
          <a:p>
            <a:pPr algn="ctr">
              <a:buNone/>
            </a:pPr>
            <a:endParaRPr lang="de-DE" dirty="0"/>
          </a:p>
          <a:p>
            <a:pPr algn="ctr">
              <a:buNone/>
            </a:pPr>
            <a:endParaRPr lang="de-DE" dirty="0"/>
          </a:p>
          <a:p>
            <a:pPr algn="ctr">
              <a:buNone/>
            </a:pPr>
            <a:endParaRPr lang="de-DE" dirty="0"/>
          </a:p>
        </p:txBody>
      </p:sp>
      <p:pic>
        <p:nvPicPr>
          <p:cNvPr id="4" name="Picture 3" descr="D:\Users\Philipp\AppData\Local\Microsoft\Windows\Temporary Internet Files\Content.IE5\HRPU4BC6\MC9004324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1646406" cy="1412776"/>
          </a:xfrm>
          <a:prstGeom prst="rect">
            <a:avLst/>
          </a:prstGeom>
          <a:noFill/>
        </p:spPr>
      </p:pic>
      <p:pic>
        <p:nvPicPr>
          <p:cNvPr id="5" name="Picture 9" descr="D:\Users\Philipp\AppData\Local\Microsoft\Windows\Temporary Internet Files\Content.IE5\ZY2KLNMB\MC9004339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1714500" cy="1714500"/>
          </a:xfrm>
          <a:prstGeom prst="rect">
            <a:avLst/>
          </a:prstGeom>
          <a:noFill/>
        </p:spPr>
      </p:pic>
      <p:pic>
        <p:nvPicPr>
          <p:cNvPr id="6" name="Picture 9" descr="D:\Users\Philipp\AppData\Local\Microsoft\Windows\Temporary Internet Files\Content.IE5\ZY2KLNMB\MC9004339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13176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3" descr="D:\Users\Philipp\AppData\Local\Microsoft\Windows\Temporary Internet Files\Content.IE5\HRPU4BC6\MC9004324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646406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51520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Ausspielen bei besonderen Spiele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Initiative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„Hören beim Reizen“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Ausspielen bei besonderen Spiele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15301C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57467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444208" y="35730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Grand in VH unverlierbar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2280" y="0"/>
            <a:ext cx="1440160" cy="490066"/>
          </a:xfrm>
        </p:spPr>
        <p:txBody>
          <a:bodyPr>
            <a:normAutofit fontScale="90000"/>
          </a:bodyPr>
          <a:lstStyle/>
          <a:p>
            <a:r>
              <a:rPr lang="de-DE" sz="1600" dirty="0"/>
              <a:t>Skatschule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229600" cy="648072"/>
          </a:xfrm>
        </p:spPr>
        <p:txBody>
          <a:bodyPr/>
          <a:lstStyle/>
          <a:p>
            <a:pPr marL="514350" indent="-514350">
              <a:buNone/>
            </a:pPr>
            <a:r>
              <a:rPr lang="de-DE" b="1" u="sng" dirty="0"/>
              <a:t>Vorteile von Vorhand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648659" y="0"/>
            <a:ext cx="2495341" cy="778396"/>
            <a:chOff x="1547664" y="0"/>
            <a:chExt cx="2495341" cy="778396"/>
          </a:xfrm>
        </p:grpSpPr>
        <p:pic>
          <p:nvPicPr>
            <p:cNvPr id="4" name="Picture 3" descr="D:\Users\Philipp\AppData\Local\Microsoft\Windows\Temporary Internet Files\Content.IE5\HRPU4BC6\MC90043247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0"/>
              <a:ext cx="839157" cy="720079"/>
            </a:xfrm>
            <a:prstGeom prst="rect">
              <a:avLst/>
            </a:prstGeom>
            <a:noFill/>
          </p:spPr>
        </p:pic>
        <p:pic>
          <p:nvPicPr>
            <p:cNvPr id="5" name="Picture 9" descr="D:\Users\Philipp\AppData\Local\Microsoft\Windows\Temporary Internet Files\Content.IE5\ZY2KLNMB\MC9004339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0"/>
              <a:ext cx="778396" cy="778396"/>
            </a:xfrm>
            <a:prstGeom prst="rect">
              <a:avLst/>
            </a:prstGeom>
            <a:noFill/>
          </p:spPr>
        </p:pic>
      </p:grpSp>
      <p:cxnSp>
        <p:nvCxnSpPr>
          <p:cNvPr id="8" name="Gerade Verbindung 7"/>
          <p:cNvCxnSpPr/>
          <p:nvPr/>
        </p:nvCxnSpPr>
        <p:spPr>
          <a:xfrm flipV="1">
            <a:off x="0" y="836712"/>
            <a:ext cx="9144000" cy="7200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 Position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Ausspielen bei besonderen Spiele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321E9E3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57467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876256" y="34290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Grand in VH unverlierbar</a:t>
            </a:r>
          </a:p>
          <a:p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76256" y="486916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Über die Vollen aufmachen</a:t>
            </a:r>
          </a:p>
          <a:p>
            <a:endParaRPr lang="de-DE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Microsoft Office PowerPoint</Application>
  <PresentationFormat>On-screen Show (4:3)</PresentationFormat>
  <Paragraphs>659</Paragraphs>
  <Slides>67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Verdana</vt:lpstr>
      <vt:lpstr>Larissa-Design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  <vt:lpstr>Skatschule </vt:lpstr>
    </vt:vector>
  </TitlesOfParts>
  <Company>Eckes Granini Group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Admin-egd</dc:creator>
  <cp:lastModifiedBy>Andreas Traem</cp:lastModifiedBy>
  <cp:revision>124</cp:revision>
  <dcterms:created xsi:type="dcterms:W3CDTF">2013-06-23T07:50:10Z</dcterms:created>
  <dcterms:modified xsi:type="dcterms:W3CDTF">2020-11-14T23:53:01Z</dcterms:modified>
</cp:coreProperties>
</file>