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3476963-F522-488D-AED8-0BEEFEA045E0}"/>
              </a:ext>
            </a:extLst>
          </p:cNvPr>
          <p:cNvSpPr txBox="1">
            <a:spLocks noGrp="1"/>
          </p:cNvSpPr>
          <p:nvPr>
            <p:ph type="hdr" sz="quarter"/>
          </p:nvPr>
        </p:nvSpPr>
        <p:spPr>
          <a:xfrm>
            <a:off x="0" y="0"/>
            <a:ext cx="2975759" cy="456843"/>
          </a:xfrm>
          <a:prstGeom prst="rect">
            <a:avLst/>
          </a:prstGeom>
          <a:noFill/>
          <a:ln>
            <a:noFill/>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Arial" pitchFamily="2"/>
              <a:cs typeface="Arial" pitchFamily="2"/>
            </a:endParaRPr>
          </a:p>
        </p:txBody>
      </p:sp>
      <p:sp>
        <p:nvSpPr>
          <p:cNvPr id="3" name="Datumsplatzhalter 2">
            <a:extLst>
              <a:ext uri="{FF2B5EF4-FFF2-40B4-BE49-F238E27FC236}">
                <a16:creationId xmlns:a16="http://schemas.microsoft.com/office/drawing/2014/main" id="{702BA744-3007-481E-B8D1-EF2825AC58A9}"/>
              </a:ext>
            </a:extLst>
          </p:cNvPr>
          <p:cNvSpPr txBox="1">
            <a:spLocks noGrp="1"/>
          </p:cNvSpPr>
          <p:nvPr>
            <p:ph type="dt" sz="quarter" idx="1"/>
          </p:nvPr>
        </p:nvSpPr>
        <p:spPr>
          <a:xfrm>
            <a:off x="3881884" y="0"/>
            <a:ext cx="2975759" cy="456843"/>
          </a:xfrm>
          <a:prstGeom prst="rect">
            <a:avLst/>
          </a:prstGeom>
          <a:noFill/>
          <a:ln>
            <a:noFill/>
          </a:ln>
        </p:spPr>
        <p:txBody>
          <a:bodyPr vert="horz" wrap="square" lIns="90004" tIns="44997" rIns="90004" bIns="44997" anchor="t" anchorCtr="0" compatLnSpc="1">
            <a:noAutofit/>
          </a:bodyPr>
          <a:lstStyle/>
          <a:p>
            <a: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Arial" pitchFamily="2"/>
              <a:cs typeface="Arial" pitchFamily="2"/>
            </a:endParaRPr>
          </a:p>
        </p:txBody>
      </p:sp>
      <p:sp>
        <p:nvSpPr>
          <p:cNvPr id="4" name="Fußzeilenplatzhalter 3">
            <a:extLst>
              <a:ext uri="{FF2B5EF4-FFF2-40B4-BE49-F238E27FC236}">
                <a16:creationId xmlns:a16="http://schemas.microsoft.com/office/drawing/2014/main" id="{A2154AFE-7381-4A5C-AD4A-8775F2C456FE}"/>
              </a:ext>
            </a:extLst>
          </p:cNvPr>
          <p:cNvSpPr txBox="1">
            <a:spLocks noGrp="1"/>
          </p:cNvSpPr>
          <p:nvPr>
            <p:ph type="ftr" sz="quarter" idx="2"/>
          </p:nvPr>
        </p:nvSpPr>
        <p:spPr>
          <a:xfrm>
            <a:off x="0" y="8686800"/>
            <a:ext cx="2975759" cy="456843"/>
          </a:xfrm>
          <a:prstGeom prst="rect">
            <a:avLst/>
          </a:prstGeom>
          <a:noFill/>
          <a:ln>
            <a:noFill/>
          </a:ln>
        </p:spPr>
        <p:txBody>
          <a:bodyPr vert="horz" wrap="square" lIns="90004" tIns="44997" rIns="90004" bIns="44997" anchor="b"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Arial" pitchFamily="2"/>
              <a:cs typeface="Arial" pitchFamily="2"/>
            </a:endParaRPr>
          </a:p>
        </p:txBody>
      </p:sp>
      <p:sp>
        <p:nvSpPr>
          <p:cNvPr id="5" name="Foliennummernplatzhalter 4">
            <a:extLst>
              <a:ext uri="{FF2B5EF4-FFF2-40B4-BE49-F238E27FC236}">
                <a16:creationId xmlns:a16="http://schemas.microsoft.com/office/drawing/2014/main" id="{82264848-D8FE-4DD4-851B-BD4272FB8596}"/>
              </a:ext>
            </a:extLst>
          </p:cNvPr>
          <p:cNvSpPr txBox="1">
            <a:spLocks noGrp="1"/>
          </p:cNvSpPr>
          <p:nvPr>
            <p:ph type="sldNum" sz="quarter" idx="3"/>
          </p:nvPr>
        </p:nvSpPr>
        <p:spPr>
          <a:xfrm>
            <a:off x="3881884" y="8686800"/>
            <a:ext cx="2975759" cy="456843"/>
          </a:xfrm>
          <a:prstGeom prst="rect">
            <a:avLst/>
          </a:prstGeom>
          <a:noFill/>
          <a:ln>
            <a:noFill/>
          </a:ln>
        </p:spPr>
        <p:txBody>
          <a:bodyPr vert="horz" wrap="square" lIns="90004" tIns="44997" rIns="90004" bIns="44997" anchor="b" anchorCtr="0" compatLnSpc="1">
            <a:noAutofit/>
          </a:bodyPr>
          <a:lstStyle/>
          <a:p>
            <a: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fld id="{625AE72D-D888-4C02-ACB7-1B863CFEB4A4}" type="slidenum">
              <a:t>‹#›</a:t>
            </a:fld>
            <a:endParaRPr lang="de-DE" sz="1400" b="0" i="0" u="none" strike="noStrike" kern="1200" cap="none" spc="0" baseline="0">
              <a:solidFill>
                <a:srgbClr val="000000"/>
              </a:solidFill>
              <a:uFillTx/>
              <a:latin typeface="Arial" pitchFamily="18"/>
              <a:ea typeface="Arial" pitchFamily="2"/>
              <a:cs typeface="Arial" pitchFamily="2"/>
            </a:endParaRPr>
          </a:p>
        </p:txBody>
      </p:sp>
    </p:spTree>
    <p:extLst>
      <p:ext uri="{BB962C8B-B14F-4D97-AF65-F5344CB8AC3E}">
        <p14:creationId xmlns:p14="http://schemas.microsoft.com/office/powerpoint/2010/main" val="220795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720801-80E8-4868-B970-D18F65BFCC05}"/>
              </a:ext>
            </a:extLst>
          </p:cNvPr>
          <p:cNvSpPr>
            <a:spLocks noGrp="1" noRot="1" noChangeAspect="1"/>
          </p:cNvSpPr>
          <p:nvPr>
            <p:ph type="sldImg" idx="2"/>
          </p:nvPr>
        </p:nvSpPr>
        <p:spPr>
          <a:xfrm>
            <a:off x="0" y="694797"/>
            <a:ext cx="356" cy="356"/>
          </a:xfrm>
          <a:prstGeom prst="rect">
            <a:avLst/>
          </a:prstGeom>
          <a:noFill/>
          <a:ln>
            <a:noFill/>
            <a:prstDash val="solid"/>
          </a:ln>
        </p:spPr>
      </p:sp>
      <p:sp>
        <p:nvSpPr>
          <p:cNvPr id="3" name="Notizenplatzhalter 2">
            <a:extLst>
              <a:ext uri="{FF2B5EF4-FFF2-40B4-BE49-F238E27FC236}">
                <a16:creationId xmlns:a16="http://schemas.microsoft.com/office/drawing/2014/main" id="{55F1F2EE-BDEB-4595-9959-0432A1030AA6}"/>
              </a:ext>
            </a:extLst>
          </p:cNvPr>
          <p:cNvSpPr txBox="1">
            <a:spLocks noGrp="1"/>
          </p:cNvSpPr>
          <p:nvPr>
            <p:ph type="body" sz="quarter" idx="3"/>
          </p:nvPr>
        </p:nvSpPr>
        <p:spPr>
          <a:xfrm>
            <a:off x="685800" y="4343400"/>
            <a:ext cx="5486043" cy="4114443"/>
          </a:xfrm>
          <a:prstGeom prst="rect">
            <a:avLst/>
          </a:prstGeom>
          <a:noFill/>
          <a:ln>
            <a:noFill/>
          </a:ln>
        </p:spPr>
        <p:txBody>
          <a:bodyPr vert="horz" wrap="square" lIns="0" tIns="0" rIns="0" bIns="0" anchor="t" anchorCtr="0" compatLnSpc="1">
            <a:noAutofit/>
          </a:bodyPr>
          <a:lstStyle/>
          <a:p>
            <a:pPr lvl="0"/>
            <a:endParaRPr lang="de-DE"/>
          </a:p>
        </p:txBody>
      </p:sp>
    </p:spTree>
    <p:extLst>
      <p:ext uri="{BB962C8B-B14F-4D97-AF65-F5344CB8AC3E}">
        <p14:creationId xmlns:p14="http://schemas.microsoft.com/office/powerpoint/2010/main" val="1178244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45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de-DE" sz="1200" b="0" i="0" u="none" strike="noStrike" kern="0" cap="none" spc="0" baseline="0">
        <a:solidFill>
          <a:srgbClr val="000000"/>
        </a:solidFill>
        <a:uFillTx/>
        <a:latin typeface="Arial" pitchFamily="18"/>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293212-CD12-4415-8E19-2A681B3D50CD}"/>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BE4B8E9C-D0C1-4D0B-B75C-06493A97F017}"/>
              </a:ext>
            </a:extLst>
          </p:cNvPr>
          <p:cNvSpPr txBox="1">
            <a:spLocks noGrp="1"/>
          </p:cNvSpPr>
          <p:nvPr>
            <p:ph type="body" sz="quarter" idx="1"/>
          </p:nvPr>
        </p:nvSpPr>
        <p:spPr>
          <a:xfrm>
            <a:off x="685800" y="4343400"/>
            <a:ext cx="5486043" cy="4660916"/>
          </a:xfrm>
        </p:spPr>
        <p:txBody>
          <a:bodyPr/>
          <a:lstStyle/>
          <a:p>
            <a:pPr lvl="0"/>
            <a:r>
              <a:rPr lang="de-DE" sz="1400"/>
              <a:t>Es freut mich sehr, dass Sie sich entschieden haben, einen Skatkurs zu halten. Sei es vor einer Schulklasse, unter Freunden, im Betrieb oder zu sonst irgendeiner Gelegenheit. Die Grundprinzipien bleiben immer die selben.</a:t>
            </a:r>
          </a:p>
          <a:p>
            <a:pPr lvl="0"/>
            <a:r>
              <a:rPr lang="de-DE" sz="1400"/>
              <a:t>Versuchen Sie, das Publikum so oft wie möglich einzubinden und Fragen zu stellen. Das hat den Vorteil, dass Ihr Publikum einen viel schnelleren und größeren Lernerfolg erzielt und Sie zu jeder Zeit wissen, ob alles verstanden wurde oder Sie bestimmte Regeln noch einmal wiederholen müssen.</a:t>
            </a:r>
          </a:p>
          <a:p>
            <a:pPr lvl="0"/>
            <a:r>
              <a:rPr lang="de-DE" sz="1400"/>
              <a:t>Die von mir eingefügten Fragen stellen lediglich eine unverbindliche Anregung dar. Ich empfehle aber, diese Fragen noch weiter auszubauen und jeden einzelnen Zuhörer zu involvieren, denn im Dialog macht das Lernen von neuen Spielen für Sie und Ihr Publikum viel mehr Spaß.</a:t>
            </a:r>
          </a:p>
          <a:p>
            <a:pPr lvl="0"/>
            <a:endParaRPr lang="de-DE" sz="1400"/>
          </a:p>
          <a:p>
            <a:pPr lvl="0"/>
            <a:r>
              <a:rPr lang="de-DE" sz="1400" b="1">
                <a:solidFill>
                  <a:srgbClr val="FF0000"/>
                </a:solidFill>
              </a:rPr>
              <a:t>F:</a:t>
            </a:r>
            <a:r>
              <a:rPr lang="de-DE" sz="1400"/>
              <a:t> Publikum/Kinder/Kursteilnehmer fragen oder direkt jemanden aufrufen</a:t>
            </a:r>
          </a:p>
          <a:p>
            <a:pPr lvl="0"/>
            <a:r>
              <a:rPr lang="de-DE" sz="1400" b="1">
                <a:solidFill>
                  <a:srgbClr val="FF0000"/>
                </a:solidFill>
              </a:rPr>
              <a:t>A: </a:t>
            </a:r>
            <a:r>
              <a:rPr lang="de-DE" sz="1400"/>
              <a:t>Antwort, eigene Erklärung</a:t>
            </a:r>
          </a:p>
          <a:p>
            <a:pPr lvl="0"/>
            <a:r>
              <a:rPr lang="de-DE" sz="1400" b="1">
                <a:solidFill>
                  <a:srgbClr val="FF0000"/>
                </a:solidFill>
              </a:rPr>
              <a:t>P:</a:t>
            </a:r>
            <a:r>
              <a:rPr lang="de-DE" sz="1400"/>
              <a:t> Probanden, drei oder mehr Teilnehmer bilden eine Skatrunde</a:t>
            </a:r>
          </a:p>
          <a:p>
            <a:pPr lvl="0"/>
            <a:r>
              <a:rPr lang="de-DE" sz="1400" b="1">
                <a:solidFill>
                  <a:srgbClr val="FF0000"/>
                </a:solidFill>
              </a:rPr>
              <a:t>Wdh:</a:t>
            </a:r>
            <a:r>
              <a:rPr lang="de-DE" sz="1400"/>
              <a:t> Wiederholung von bereits Gelerntem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3D38A9-78C7-43AA-AEC1-A72EEAB38942}"/>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7E1927B8-A88F-4EB9-9579-D1622AA924CE}"/>
              </a:ext>
            </a:extLst>
          </p:cNvPr>
          <p:cNvSpPr txBox="1">
            <a:spLocks noGrp="1"/>
          </p:cNvSpPr>
          <p:nvPr>
            <p:ph type="body" sz="quarter" idx="1"/>
          </p:nvPr>
        </p:nvSpPr>
        <p:spPr>
          <a:xfrm>
            <a:off x="685800" y="4343400"/>
            <a:ext cx="5486043" cy="4114800"/>
          </a:xfrm>
        </p:spPr>
        <p:txBody>
          <a:bodyPr/>
          <a:lstStyle/>
          <a:p>
            <a:pPr lvl="0"/>
            <a:r>
              <a:rPr lang="de-DE" sz="1400"/>
              <a:t>Siehe vorhergehende Folie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88C4A7-624D-4171-A915-98961A6EF594}"/>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6862E9F6-4D2A-496E-8F38-55751BE97B00}"/>
              </a:ext>
            </a:extLst>
          </p:cNvPr>
          <p:cNvSpPr txBox="1">
            <a:spLocks noGrp="1"/>
          </p:cNvSpPr>
          <p:nvPr>
            <p:ph type="body" sz="quarter" idx="1"/>
          </p:nvPr>
        </p:nvSpPr>
        <p:spPr>
          <a:xfrm>
            <a:off x="685800" y="4343400"/>
            <a:ext cx="5486043" cy="4114800"/>
          </a:xfrm>
        </p:spPr>
        <p:txBody>
          <a:bodyPr/>
          <a:lstStyle/>
          <a:p>
            <a:pPr lvl="0"/>
            <a:r>
              <a:rPr lang="de-DE" sz="1400"/>
              <a:t>Siehe vorhergehende Folie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CE92D81-448A-4FC5-8078-A663EF9F1BDC}"/>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B40501F4-5619-479D-8592-3B040D6917E5}"/>
              </a:ext>
            </a:extLst>
          </p:cNvPr>
          <p:cNvSpPr txBox="1">
            <a:spLocks noGrp="1"/>
          </p:cNvSpPr>
          <p:nvPr>
            <p:ph type="body" sz="quarter" idx="1"/>
          </p:nvPr>
        </p:nvSpPr>
        <p:spPr>
          <a:xfrm>
            <a:off x="685800" y="4343400"/>
            <a:ext cx="5486043" cy="4114800"/>
          </a:xfrm>
        </p:spPr>
        <p:txBody>
          <a:bodyPr/>
          <a:lstStyle/>
          <a:p>
            <a:pPr lvl="0"/>
            <a:r>
              <a:rPr lang="de-DE" sz="1400"/>
              <a:t>Siehe vorhergehende Folie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5C0B14-7042-4666-80B3-605F978466F1}"/>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465C6B74-ABD4-4F26-B8D1-1D584A307AC8}"/>
              </a:ext>
            </a:extLst>
          </p:cNvPr>
          <p:cNvSpPr txBox="1">
            <a:spLocks noGrp="1"/>
          </p:cNvSpPr>
          <p:nvPr>
            <p:ph type="body" sz="quarter" idx="1"/>
          </p:nvPr>
        </p:nvSpPr>
        <p:spPr>
          <a:xfrm>
            <a:off x="685800" y="4343400"/>
            <a:ext cx="5486043" cy="4114800"/>
          </a:xfrm>
        </p:spPr>
        <p:txBody>
          <a:bodyPr/>
          <a:lstStyle/>
          <a:p>
            <a:pPr lvl="0"/>
            <a:r>
              <a:rPr lang="de-DE" sz="1400" b="1">
                <a:solidFill>
                  <a:srgbClr val="FF0000"/>
                </a:solidFill>
              </a:rPr>
              <a:t>Wdh: F:</a:t>
            </a:r>
            <a:r>
              <a:rPr lang="de-DE" sz="1400"/>
              <a:t> </a:t>
            </a:r>
            <a:r>
              <a:rPr lang="de-DE" sz="1400" i="1"/>
              <a:t>„Welchen Zählwert hat das Ass?“</a:t>
            </a:r>
          </a:p>
          <a:p>
            <a:pPr lvl="0"/>
            <a:r>
              <a:rPr lang="de-DE" sz="1400" b="1">
                <a:solidFill>
                  <a:srgbClr val="FF0000"/>
                </a:solidFill>
              </a:rPr>
              <a:t>F:</a:t>
            </a:r>
            <a:r>
              <a:rPr lang="de-DE" sz="1400" i="1"/>
              <a:t> „Welchen Zählwert hat die Zehn?“</a:t>
            </a:r>
          </a:p>
          <a:p>
            <a:pPr lvl="0"/>
            <a:r>
              <a:rPr lang="de-DE" sz="1400"/>
              <a:t>usw.</a:t>
            </a:r>
          </a:p>
          <a:p>
            <a:pPr lvl="0"/>
            <a:endParaRPr lang="de-DE" sz="1400"/>
          </a:p>
          <a:p>
            <a:pPr lvl="0"/>
            <a:r>
              <a:rPr lang="de-DE" sz="1400" b="1">
                <a:solidFill>
                  <a:srgbClr val="FF0000"/>
                </a:solidFill>
              </a:rPr>
              <a:t>F:</a:t>
            </a:r>
            <a:r>
              <a:rPr lang="de-DE" sz="1400"/>
              <a:t>: „</a:t>
            </a:r>
            <a:r>
              <a:rPr lang="de-DE" sz="1400" i="1"/>
              <a:t>Wenn man alle Augen einer Farbe addiert (zusammenzählt), wie viele Augen sind das dann?</a:t>
            </a:r>
            <a:r>
              <a:rPr lang="de-DE" sz="1400"/>
              <a:t>“</a:t>
            </a:r>
          </a:p>
          <a:p>
            <a:pPr lvl="0"/>
            <a:r>
              <a:rPr lang="de-DE" sz="1400" b="1">
                <a:solidFill>
                  <a:srgbClr val="FF0000"/>
                </a:solidFill>
              </a:rPr>
              <a:t>A:</a:t>
            </a:r>
            <a:r>
              <a:rPr lang="de-DE" sz="1400"/>
              <a:t> 30</a:t>
            </a:r>
          </a:p>
          <a:p>
            <a:pPr lvl="0">
              <a:spcBef>
                <a:spcPts val="1125"/>
              </a:spcBef>
            </a:pPr>
            <a:r>
              <a:rPr lang="de-DE" sz="1400" b="1">
                <a:solidFill>
                  <a:srgbClr val="FF0000"/>
                </a:solidFill>
              </a:rPr>
              <a:t>F:</a:t>
            </a:r>
            <a:r>
              <a:rPr lang="de-DE" sz="1400"/>
              <a:t>: „</a:t>
            </a:r>
            <a:r>
              <a:rPr lang="de-DE" sz="1400" i="1"/>
              <a:t>Es gibt vier Farben im Skatspiel, wie viele Augen hat das Skatspiel?</a:t>
            </a:r>
            <a:r>
              <a:rPr lang="de-DE" sz="1400"/>
              <a:t>“</a:t>
            </a:r>
          </a:p>
          <a:p>
            <a:pPr lvl="0">
              <a:spcBef>
                <a:spcPts val="1125"/>
              </a:spcBef>
            </a:pPr>
            <a:r>
              <a:rPr lang="de-DE" sz="1400" b="1">
                <a:solidFill>
                  <a:srgbClr val="FF0000"/>
                </a:solidFill>
              </a:rPr>
              <a:t>A:</a:t>
            </a:r>
            <a:r>
              <a:rPr lang="de-DE" sz="1400"/>
              <a:t> 4x30=120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13F379-E6FE-4429-8D1B-D8D8A3DC2EE5}"/>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51540F67-55D1-4449-B6C5-BA58D697D87A}"/>
              </a:ext>
            </a:extLst>
          </p:cNvPr>
          <p:cNvSpPr txBox="1">
            <a:spLocks noGrp="1"/>
          </p:cNvSpPr>
          <p:nvPr>
            <p:ph type="body" sz="quarter" idx="1"/>
          </p:nvPr>
        </p:nvSpPr>
        <p:spPr>
          <a:xfrm>
            <a:off x="685800" y="4343400"/>
            <a:ext cx="5486043" cy="4114800"/>
          </a:xfrm>
        </p:spPr>
        <p:txBody>
          <a:bodyPr/>
          <a:lstStyle/>
          <a:p>
            <a:pPr lvl="0"/>
            <a:r>
              <a:rPr lang="de-DE" sz="1400"/>
              <a:t>Wir wissen: es gibt insgesamt 120 Augen.</a:t>
            </a:r>
          </a:p>
          <a:p>
            <a:pPr lvl="0">
              <a:spcBef>
                <a:spcPts val="1125"/>
              </a:spcBef>
            </a:pPr>
            <a:r>
              <a:rPr lang="de-DE" sz="1400"/>
              <a:t>Der Alleinspieler benötigt zum Sieg mehr als die Hälfte.</a:t>
            </a:r>
          </a:p>
          <a:p>
            <a:pPr lvl="0">
              <a:spcBef>
                <a:spcPts val="1125"/>
              </a:spcBef>
            </a:pPr>
            <a:r>
              <a:rPr lang="de-DE" sz="1400" b="1">
                <a:solidFill>
                  <a:srgbClr val="FF0000"/>
                </a:solidFill>
              </a:rPr>
              <a:t>F:</a:t>
            </a:r>
            <a:r>
              <a:rPr lang="de-DE" sz="1400"/>
              <a:t> </a:t>
            </a:r>
            <a:r>
              <a:rPr lang="de-DE" sz="1400" i="1"/>
              <a:t>„Wie viel Augen sind das?“</a:t>
            </a:r>
          </a:p>
          <a:p>
            <a:pPr lvl="0">
              <a:spcBef>
                <a:spcPts val="1125"/>
              </a:spcBef>
            </a:pPr>
            <a:r>
              <a:rPr lang="de-DE" sz="1400" b="1">
                <a:solidFill>
                  <a:srgbClr val="FF0000"/>
                </a:solidFill>
              </a:rPr>
              <a:t>A:</a:t>
            </a:r>
            <a:r>
              <a:rPr lang="de-DE" sz="1400"/>
              <a:t> 61 Augen. Der Gegenpartei genügen 60 Augen. Erspielt eine Partei 30 Augen und weniger, ist sie Schneider. Bekommt sie 0 Augen, ist sie schwarz.</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0A8AC-758F-43E5-81FF-800BAA77D296}"/>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C50BE586-5489-4B46-B5AF-4CCCA90BAD4A}"/>
              </a:ext>
            </a:extLst>
          </p:cNvPr>
          <p:cNvSpPr txBox="1">
            <a:spLocks noGrp="1"/>
          </p:cNvSpPr>
          <p:nvPr>
            <p:ph type="body" sz="quarter" idx="1"/>
          </p:nvPr>
        </p:nvSpPr>
        <p:spPr>
          <a:xfrm>
            <a:off x="685800" y="4343400"/>
            <a:ext cx="5486043" cy="4114800"/>
          </a:xfrm>
        </p:spPr>
        <p:txBody>
          <a:bodyPr/>
          <a:lstStyle/>
          <a:p>
            <a:pPr lvl="0"/>
            <a:r>
              <a:rPr lang="de-DE" sz="1400"/>
              <a:t>Wir unterscheiden drei Spielmöglichkeiten.</a:t>
            </a:r>
          </a:p>
          <a:p>
            <a:pPr lvl="0"/>
            <a:r>
              <a:rPr lang="de-DE" sz="1400" b="1"/>
              <a:t>1. Grand</a:t>
            </a:r>
            <a:r>
              <a:rPr lang="de-DE" sz="1400"/>
              <a:t> (le grand jeu = das große Spiel): Bei diesem Spiel gibt es nur vier Trümpfe und zwar nur die Buben.</a:t>
            </a:r>
          </a:p>
          <a:p>
            <a:pPr lvl="0"/>
            <a:r>
              <a:rPr lang="de-DE" sz="1400"/>
              <a:t>Reihenfolge beachten:</a:t>
            </a:r>
          </a:p>
          <a:p>
            <a:pPr lvl="0"/>
            <a:r>
              <a:rPr lang="de-DE" sz="1400" b="1">
                <a:solidFill>
                  <a:srgbClr val="FF0000"/>
                </a:solidFill>
              </a:rPr>
              <a:t>F:</a:t>
            </a:r>
            <a:r>
              <a:rPr lang="de-DE" sz="1400"/>
              <a:t> </a:t>
            </a:r>
            <a:r>
              <a:rPr lang="de-DE" sz="1400" i="1"/>
              <a:t>„Wie ist die Reihenfolge?“</a:t>
            </a:r>
          </a:p>
          <a:p>
            <a:pPr lvl="0"/>
            <a:r>
              <a:rPr lang="de-DE" sz="1400" b="1">
                <a:solidFill>
                  <a:srgbClr val="FF0000"/>
                </a:solidFill>
              </a:rPr>
              <a:t>A:</a:t>
            </a:r>
            <a:r>
              <a:rPr lang="de-DE" sz="1400"/>
              <a:t> 1. Kreuz, 2. Pik, 3. Herz, 4. Karo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D069E0-841A-4E48-8818-A8B780081638}"/>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6E8E91AD-303E-4CC7-BB5C-231C3D0D3B70}"/>
              </a:ext>
            </a:extLst>
          </p:cNvPr>
          <p:cNvSpPr txBox="1">
            <a:spLocks noGrp="1"/>
          </p:cNvSpPr>
          <p:nvPr>
            <p:ph type="body" sz="quarter" idx="1"/>
          </p:nvPr>
        </p:nvSpPr>
        <p:spPr>
          <a:xfrm>
            <a:off x="685800" y="4343400"/>
            <a:ext cx="5486043" cy="4114800"/>
          </a:xfrm>
        </p:spPr>
        <p:txBody>
          <a:bodyPr/>
          <a:lstStyle/>
          <a:p>
            <a:pPr marL="342717" lvl="0" indent="-342717">
              <a:spcBef>
                <a:spcPts val="1245"/>
              </a:spcBef>
              <a:tabLst>
                <a:tab pos="342717" algn="l"/>
                <a:tab pos="1257117" algn="l"/>
                <a:tab pos="2171517" algn="l"/>
                <a:tab pos="3085917" algn="l"/>
                <a:tab pos="4000317" algn="l"/>
                <a:tab pos="4914717" algn="l"/>
                <a:tab pos="5829117" algn="l"/>
                <a:tab pos="6743517" algn="l"/>
                <a:tab pos="7657917" algn="l"/>
                <a:tab pos="8572317" algn="l"/>
                <a:tab pos="9486717" algn="l"/>
                <a:tab pos="10401117" algn="l"/>
              </a:tabLst>
            </a:pPr>
            <a:r>
              <a:rPr lang="de-DE" sz="1400" b="1"/>
              <a:t>2.  Die Farb-Spiele:</a:t>
            </a:r>
          </a:p>
          <a:p>
            <a:pPr marL="342717" lvl="0" indent="-342717">
              <a:spcBef>
                <a:spcPts val="1245"/>
              </a:spcBef>
              <a:tabLst>
                <a:tab pos="342717" algn="l"/>
                <a:tab pos="1257117" algn="l"/>
                <a:tab pos="2171517" algn="l"/>
                <a:tab pos="3085917" algn="l"/>
                <a:tab pos="4000317" algn="l"/>
                <a:tab pos="4914717" algn="l"/>
                <a:tab pos="5829117" algn="l"/>
                <a:tab pos="6743517" algn="l"/>
                <a:tab pos="7657917" algn="l"/>
                <a:tab pos="8572317" algn="l"/>
                <a:tab pos="9486717" algn="l"/>
                <a:tab pos="10401117" algn="l"/>
              </a:tabLst>
            </a:pPr>
            <a:r>
              <a:rPr lang="de-DE" sz="1400"/>
              <a:t>Unterteilung in Kreuz, Pik, Herz und Karo</a:t>
            </a:r>
          </a:p>
          <a:p>
            <a:pPr lvl="0"/>
            <a:r>
              <a:rPr lang="de-DE" sz="1400" b="1"/>
              <a:t>Kreuz</a:t>
            </a:r>
            <a:r>
              <a:rPr lang="de-DE" sz="1400"/>
              <a:t>: Alle Buben sind Trumpf und weiterhin alle Kreuz-Karten.</a:t>
            </a:r>
          </a:p>
          <a:p>
            <a:pPr lvl="0"/>
            <a:r>
              <a:rPr lang="de-DE" sz="1400"/>
              <a:t>	Der Kreuz-Bube ist der höchste Kreuztrumpf.</a:t>
            </a:r>
          </a:p>
          <a:p>
            <a:pPr lvl="0"/>
            <a:r>
              <a:rPr lang="de-DE" sz="1400"/>
              <a:t>	Der Pik-Bube ist der zweithöchste Kreuztrumpf.</a:t>
            </a:r>
          </a:p>
          <a:p>
            <a:pPr lvl="0"/>
            <a:r>
              <a:rPr lang="de-DE" sz="1400"/>
              <a:t>	Der Herz-Bube ist der dritthöchste Kreuztrumpf.</a:t>
            </a:r>
          </a:p>
          <a:p>
            <a:pPr lvl="0"/>
            <a:r>
              <a:rPr lang="de-DE" sz="1400"/>
              <a:t>	Der Karo-Bube ist der vierthöchste Kreuztrumpf.</a:t>
            </a:r>
          </a:p>
          <a:p>
            <a:pPr lvl="0"/>
            <a:r>
              <a:rPr lang="de-DE" sz="1400"/>
              <a:t>	Dann folgen die Kreuz-Karten.</a:t>
            </a:r>
          </a:p>
          <a:p>
            <a:pPr lvl="0"/>
            <a:r>
              <a:rPr lang="de-DE" sz="1400" b="1">
                <a:solidFill>
                  <a:srgbClr val="FF0000"/>
                </a:solidFill>
              </a:rPr>
              <a:t>F:</a:t>
            </a:r>
            <a:r>
              <a:rPr lang="de-DE" sz="1400"/>
              <a:t> </a:t>
            </a:r>
            <a:r>
              <a:rPr lang="de-DE" sz="1400" i="1"/>
              <a:t>„Wie ist die Reihenfolge innerhalb der Farbe?“</a:t>
            </a:r>
          </a:p>
          <a:p>
            <a:pPr lvl="0"/>
            <a:r>
              <a:rPr lang="de-DE" sz="1400" b="1">
                <a:solidFill>
                  <a:srgbClr val="FF0000"/>
                </a:solidFill>
              </a:rPr>
              <a:t>A:</a:t>
            </a:r>
            <a:r>
              <a:rPr lang="de-DE" sz="1400"/>
              <a:t> As, Zehn, König, Dame, 9, 8, 7, Bube extra als Trumpf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99BCFA3-9A14-4D40-B691-33C001FAD5D9}"/>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603C852E-B4D3-407C-88F8-AE26FB529208}"/>
              </a:ext>
            </a:extLst>
          </p:cNvPr>
          <p:cNvSpPr txBox="1">
            <a:spLocks noGrp="1"/>
          </p:cNvSpPr>
          <p:nvPr>
            <p:ph type="body" sz="quarter" idx="1"/>
          </p:nvPr>
        </p:nvSpPr>
        <p:spPr>
          <a:xfrm>
            <a:off x="685800" y="4343400"/>
            <a:ext cx="5486043" cy="4114800"/>
          </a:xfrm>
        </p:spPr>
        <p:txBody>
          <a:bodyPr/>
          <a:lstStyle/>
          <a:p>
            <a:pPr marL="342717" lvl="0" indent="-342717">
              <a:tabLst>
                <a:tab pos="342717" algn="l"/>
                <a:tab pos="1257117" algn="l"/>
                <a:tab pos="2171517" algn="l"/>
                <a:tab pos="3085917" algn="l"/>
                <a:tab pos="4000317" algn="l"/>
                <a:tab pos="4914717" algn="l"/>
                <a:tab pos="5829117" algn="l"/>
                <a:tab pos="6743517" algn="l"/>
                <a:tab pos="7657917" algn="l"/>
                <a:tab pos="8572317" algn="l"/>
                <a:tab pos="9486717" algn="l"/>
                <a:tab pos="10401117" algn="l"/>
              </a:tabLst>
            </a:pPr>
            <a:r>
              <a:rPr lang="de-DE" sz="1400" b="1">
                <a:solidFill>
                  <a:srgbClr val="00CC00"/>
                </a:solidFill>
              </a:rPr>
              <a:t>Pik:</a:t>
            </a:r>
            <a:r>
              <a:rPr lang="de-DE" sz="1400" b="1"/>
              <a:t> Alle Buben sind Trumpf und weiterhin alle Pik-Karten.</a:t>
            </a:r>
          </a:p>
          <a:p>
            <a:pPr lvl="0"/>
            <a:r>
              <a:rPr lang="de-DE" sz="1400"/>
              <a:t>     Der Kreuz-Bube ist der höchste Piktrumpf.</a:t>
            </a:r>
          </a:p>
          <a:p>
            <a:pPr lvl="0"/>
            <a:r>
              <a:rPr lang="de-DE" sz="1400"/>
              <a:t>     Der Pik-Bube ist der zweithöchste Piktrumpf.</a:t>
            </a:r>
          </a:p>
          <a:p>
            <a:pPr lvl="0"/>
            <a:r>
              <a:rPr lang="de-DE" sz="1400"/>
              <a:t>     Der Herz-Bube ist der dritthöchste Piktrumpf.</a:t>
            </a:r>
          </a:p>
          <a:p>
            <a:pPr lvl="0"/>
            <a:r>
              <a:rPr lang="de-DE" sz="1400"/>
              <a:t>     Der Karo-Bube ist der vierthöchste Piktrumpf.</a:t>
            </a:r>
          </a:p>
          <a:p>
            <a:pPr lvl="0"/>
            <a:r>
              <a:rPr lang="de-DE" sz="1400"/>
              <a:t>     Dann folgen Pik-Ass – Sieben.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6F65A5-AD1A-4F55-AAD1-FD100F78AEE8}"/>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BD7D4302-370E-4911-B031-AE54195D7946}"/>
              </a:ext>
            </a:extLst>
          </p:cNvPr>
          <p:cNvSpPr txBox="1">
            <a:spLocks noGrp="1"/>
          </p:cNvSpPr>
          <p:nvPr>
            <p:ph type="body" sz="quarter" idx="1"/>
          </p:nvPr>
        </p:nvSpPr>
        <p:spPr>
          <a:xfrm>
            <a:off x="685800" y="4343400"/>
            <a:ext cx="5486043" cy="4114800"/>
          </a:xfrm>
        </p:spPr>
        <p:txBody>
          <a:bodyPr/>
          <a:lstStyle/>
          <a:p>
            <a:pPr lvl="0"/>
            <a:r>
              <a:rPr lang="de-DE" sz="1400"/>
              <a:t>     </a:t>
            </a:r>
            <a:r>
              <a:rPr lang="de-DE" sz="1400" b="1">
                <a:solidFill>
                  <a:srgbClr val="FF3300"/>
                </a:solidFill>
              </a:rPr>
              <a:t>Herz:</a:t>
            </a:r>
            <a:r>
              <a:rPr lang="de-DE" sz="1400"/>
              <a:t> Alle Buben sind Trumpf und weiterhin alle Herz-Karten.</a:t>
            </a:r>
          </a:p>
          <a:p>
            <a:pPr lvl="0"/>
            <a:r>
              <a:rPr lang="de-DE" sz="1400"/>
              <a:t>     Ansonsten gilt das selbe Verfahren wie bei </a:t>
            </a:r>
            <a:r>
              <a:rPr lang="de-DE" sz="1400" b="1">
                <a:solidFill>
                  <a:srgbClr val="00CC00"/>
                </a:solidFill>
              </a:rPr>
              <a:t>Pik</a:t>
            </a:r>
            <a:r>
              <a:rPr lang="de-DE" sz="1400"/>
              <a:t> und </a:t>
            </a:r>
            <a:r>
              <a:rPr lang="de-DE" sz="1400" b="1">
                <a:solidFill>
                  <a:srgbClr val="3366FF"/>
                </a:solidFill>
              </a:rPr>
              <a:t>Kreuz</a:t>
            </a:r>
            <a:r>
              <a:rPr lang="de-DE" sz="1400"/>
              <a:t>.</a:t>
            </a:r>
          </a:p>
          <a:p>
            <a:pPr lvl="0"/>
            <a:r>
              <a:rPr lang="de-DE" sz="1400"/>
              <a:t>  </a:t>
            </a:r>
          </a:p>
          <a:p>
            <a:pPr lvl="0"/>
            <a:r>
              <a:rPr lang="de-DE" sz="1400"/>
              <a:t>     </a:t>
            </a:r>
            <a:r>
              <a:rPr lang="de-DE" sz="1400" b="1">
                <a:solidFill>
                  <a:srgbClr val="FF9900"/>
                </a:solidFill>
              </a:rPr>
              <a:t>Karo:</a:t>
            </a:r>
            <a:r>
              <a:rPr lang="de-DE" sz="1400"/>
              <a:t> Alle Buben sind Trumpf und weiterhin alle Karo-Karten.</a:t>
            </a:r>
          </a:p>
          <a:p>
            <a:pPr lvl="0"/>
            <a:r>
              <a:rPr lang="de-DE" sz="1400"/>
              <a:t>     Ansonsten gilt das selbe Verfahren wie bei </a:t>
            </a:r>
            <a:r>
              <a:rPr lang="de-DE" sz="1400" b="1">
                <a:solidFill>
                  <a:srgbClr val="00CC00"/>
                </a:solidFill>
              </a:rPr>
              <a:t>Pik</a:t>
            </a:r>
            <a:r>
              <a:rPr lang="de-DE" sz="1400"/>
              <a:t>, </a:t>
            </a:r>
            <a:r>
              <a:rPr lang="de-DE" sz="1400" b="1">
                <a:solidFill>
                  <a:srgbClr val="3366FF"/>
                </a:solidFill>
              </a:rPr>
              <a:t>Kreuz</a:t>
            </a:r>
            <a:r>
              <a:rPr lang="de-DE" sz="1400" b="1"/>
              <a:t> </a:t>
            </a:r>
            <a:r>
              <a:rPr lang="de-DE" sz="1400"/>
              <a:t>und</a:t>
            </a:r>
            <a:r>
              <a:rPr lang="de-DE" sz="1400" b="1"/>
              <a:t> </a:t>
            </a:r>
            <a:r>
              <a:rPr lang="de-DE" sz="1400" b="1">
                <a:solidFill>
                  <a:srgbClr val="FF3300"/>
                </a:solidFill>
              </a:rPr>
              <a:t>Herz</a:t>
            </a:r>
            <a:r>
              <a:rPr lang="de-DE" sz="1400"/>
              <a:t>.</a:t>
            </a:r>
          </a:p>
          <a:p>
            <a:pPr lvl="0"/>
            <a:r>
              <a:rPr lang="de-DE" sz="1400"/>
              <a:t>     </a:t>
            </a:r>
          </a:p>
          <a:p>
            <a:pPr lvl="0"/>
            <a:r>
              <a:rPr lang="de-DE" sz="1400"/>
              <a:t>     Bei Farbspielen gibt es also maximal elf Trümpfe (Spitzen).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89657E4-DCD2-47E8-942B-E939396421CA}"/>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C8766AEC-C471-45D7-BB16-31BC8AC18F29}"/>
              </a:ext>
            </a:extLst>
          </p:cNvPr>
          <p:cNvSpPr txBox="1">
            <a:spLocks noGrp="1"/>
          </p:cNvSpPr>
          <p:nvPr>
            <p:ph type="body" sz="quarter" idx="1"/>
          </p:nvPr>
        </p:nvSpPr>
        <p:spPr>
          <a:xfrm>
            <a:off x="685800" y="4343400"/>
            <a:ext cx="5486043" cy="4114800"/>
          </a:xfrm>
        </p:spPr>
        <p:txBody>
          <a:bodyPr/>
          <a:lstStyle/>
          <a:p>
            <a:pPr marL="342717" lvl="0" indent="-342717">
              <a:spcBef>
                <a:spcPts val="1245"/>
              </a:spcBef>
              <a:tabLst>
                <a:tab pos="342717" algn="l"/>
                <a:tab pos="1257117" algn="l"/>
                <a:tab pos="2171517" algn="l"/>
                <a:tab pos="3085917" algn="l"/>
                <a:tab pos="4000317" algn="l"/>
                <a:tab pos="4914717" algn="l"/>
                <a:tab pos="5829117" algn="l"/>
                <a:tab pos="6743517" algn="l"/>
                <a:tab pos="7657917" algn="l"/>
                <a:tab pos="8572317" algn="l"/>
                <a:tab pos="9486717" algn="l"/>
                <a:tab pos="10401117" algn="l"/>
              </a:tabLst>
            </a:pPr>
            <a:r>
              <a:rPr lang="de-DE" sz="1400" b="1"/>
              <a:t>3.  Die Null-Spiele</a:t>
            </a:r>
          </a:p>
          <a:p>
            <a:pPr lvl="0"/>
            <a:r>
              <a:rPr lang="de-DE" sz="1400"/>
              <a:t>Bei den Nullspielen gelten auch die Buben als Farbe. Es gibt keine Trümpfe.</a:t>
            </a:r>
          </a:p>
          <a:p>
            <a:pPr lvl="0"/>
            <a:r>
              <a:rPr lang="de-DE" sz="1400"/>
              <a:t>Die veränderte Reihenfolge lautet:</a:t>
            </a:r>
          </a:p>
          <a:p>
            <a:pPr lvl="0"/>
            <a:r>
              <a:rPr lang="de-DE" sz="1400"/>
              <a:t>As, König, Dame, </a:t>
            </a:r>
            <a:r>
              <a:rPr lang="de-DE" sz="1400">
                <a:solidFill>
                  <a:srgbClr val="3366FF"/>
                </a:solidFill>
              </a:rPr>
              <a:t>Bube</a:t>
            </a:r>
            <a:r>
              <a:rPr lang="de-DE" sz="1400"/>
              <a:t>, </a:t>
            </a:r>
            <a:r>
              <a:rPr lang="de-DE" sz="1400">
                <a:solidFill>
                  <a:srgbClr val="3366FF"/>
                </a:solidFill>
              </a:rPr>
              <a:t>Zehn</a:t>
            </a:r>
            <a:r>
              <a:rPr lang="de-DE" sz="1400"/>
              <a:t>, Neun, Acht, Sieben.</a:t>
            </a:r>
          </a:p>
          <a:p>
            <a:pPr lvl="0"/>
            <a:r>
              <a:rPr lang="de-DE" sz="1400"/>
              <a:t>Bei dem Null-Spiel darf der Alleinspieler keinen Stich machen um zu gewinnen.</a:t>
            </a:r>
          </a:p>
          <a:p>
            <a:pPr lvl="0"/>
            <a:r>
              <a:rPr lang="de-DE" sz="1400"/>
              <a:t>Auch werden hier keine Augen gezählt, da es hier nur die Möglichkeit Gewinnen oder Verlieren gibt.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35BADE-E862-49A4-A9CB-ACBFC31ACDD3}"/>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8165BFB3-202A-4FEE-9430-EA8A61D6C957}"/>
              </a:ext>
            </a:extLst>
          </p:cNvPr>
          <p:cNvSpPr txBox="1">
            <a:spLocks noGrp="1"/>
          </p:cNvSpPr>
          <p:nvPr>
            <p:ph type="body" sz="quarter" idx="1"/>
          </p:nvPr>
        </p:nvSpPr>
        <p:spPr>
          <a:xfrm>
            <a:off x="685800" y="4343400"/>
            <a:ext cx="5486043" cy="4114800"/>
          </a:xfrm>
        </p:spPr>
        <p:txBody>
          <a:bodyPr/>
          <a:lstStyle/>
          <a:p>
            <a:pPr lvl="0"/>
            <a:r>
              <a:rPr lang="de-DE" sz="1400" b="1">
                <a:solidFill>
                  <a:srgbClr val="FF0000"/>
                </a:solidFill>
              </a:rPr>
              <a:t>F:</a:t>
            </a:r>
            <a:r>
              <a:rPr lang="de-DE" sz="1400"/>
              <a:t> </a:t>
            </a:r>
            <a:r>
              <a:rPr lang="de-DE" sz="1400" i="1"/>
              <a:t>„Wer weiß, was Augen sind?“</a:t>
            </a:r>
          </a:p>
          <a:p>
            <a:pPr lvl="0"/>
            <a:r>
              <a:rPr lang="de-DE" sz="1400" b="1">
                <a:solidFill>
                  <a:srgbClr val="FF0000"/>
                </a:solidFill>
              </a:rPr>
              <a:t>A:</a:t>
            </a:r>
            <a:r>
              <a:rPr lang="de-DE" sz="1400"/>
              <a:t> ggf. erklären</a:t>
            </a:r>
          </a:p>
          <a:p>
            <a:pPr lvl="0"/>
            <a:r>
              <a:rPr lang="de-DE" sz="1400" b="1">
                <a:solidFill>
                  <a:srgbClr val="FF0000"/>
                </a:solidFill>
              </a:rPr>
              <a:t>F:</a:t>
            </a:r>
            <a:r>
              <a:rPr lang="de-DE" sz="1400"/>
              <a:t> </a:t>
            </a:r>
            <a:r>
              <a:rPr lang="de-DE" sz="1400" i="1"/>
              <a:t>„Was bedeutet Trumpf und stechen?“</a:t>
            </a:r>
          </a:p>
          <a:p>
            <a:pPr lvl="0"/>
            <a:r>
              <a:rPr lang="de-DE" sz="1400" b="1">
                <a:solidFill>
                  <a:srgbClr val="FF0000"/>
                </a:solidFill>
              </a:rPr>
              <a:t>A:</a:t>
            </a:r>
            <a:r>
              <a:rPr lang="de-DE" sz="1400"/>
              <a:t> ebenfalls erklären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775898-33D2-4557-9129-E37146D76D5E}"/>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16F9B6A7-4B09-4743-BE65-61A7970B67A5}"/>
              </a:ext>
            </a:extLst>
          </p:cNvPr>
          <p:cNvSpPr txBox="1">
            <a:spLocks noGrp="1"/>
          </p:cNvSpPr>
          <p:nvPr>
            <p:ph type="body" sz="quarter" idx="1"/>
          </p:nvPr>
        </p:nvSpPr>
        <p:spPr>
          <a:xfrm>
            <a:off x="685800" y="4343400"/>
            <a:ext cx="5486043" cy="4279318"/>
          </a:xfrm>
        </p:spPr>
        <p:txBody>
          <a:bodyPr/>
          <a:lstStyle/>
          <a:p>
            <a:pPr lvl="0">
              <a:spcBef>
                <a:spcPts val="1245"/>
              </a:spcBef>
            </a:pPr>
            <a:r>
              <a:rPr lang="de-DE" sz="1400" b="1">
                <a:solidFill>
                  <a:srgbClr val="FF0000"/>
                </a:solidFill>
              </a:rPr>
              <a:t>Wdh:</a:t>
            </a:r>
            <a:r>
              <a:rPr lang="de-DE" sz="1400"/>
              <a:t> Das Skatspiel ist ein Kartenspiel für drei oder mehr Personen. Das Einzelspiel wird von einem Alleinspieler und zwei Gegenspielern bestritten.</a:t>
            </a:r>
          </a:p>
          <a:p>
            <a:pPr lvl="0">
              <a:spcBef>
                <a:spcPts val="1245"/>
              </a:spcBef>
            </a:pPr>
            <a:r>
              <a:rPr lang="de-DE" sz="1400" b="1">
                <a:solidFill>
                  <a:srgbClr val="FF0000"/>
                </a:solidFill>
              </a:rPr>
              <a:t>P:</a:t>
            </a:r>
            <a:r>
              <a:rPr lang="de-DE" sz="1400"/>
              <a:t> 3 oder 4 Teilnehmer werden zu einer Runde zusammen gesetzt und führen das Geben vor.</a:t>
            </a:r>
          </a:p>
          <a:p>
            <a:pPr lvl="0"/>
            <a:r>
              <a:rPr lang="de-DE" sz="1400"/>
              <a:t>Mit dem Geben der Karten </a:t>
            </a:r>
            <a:r>
              <a:rPr lang="de-DE" sz="1400">
                <a:solidFill>
                  <a:srgbClr val="3366FF"/>
                </a:solidFill>
              </a:rPr>
              <a:t>beginnt</a:t>
            </a:r>
            <a:r>
              <a:rPr lang="de-DE" sz="1400"/>
              <a:t> der Teilnehmer auf </a:t>
            </a:r>
            <a:r>
              <a:rPr lang="de-DE" sz="1400">
                <a:solidFill>
                  <a:srgbClr val="3366FF"/>
                </a:solidFill>
              </a:rPr>
              <a:t>Platz 1</a:t>
            </a:r>
            <a:r>
              <a:rPr lang="de-DE" sz="1400"/>
              <a:t>. Dieser führt auch die Spielliste. Sein rechter Nachbar muss stets das letzte Spiel jeder Runde geben.</a:t>
            </a:r>
          </a:p>
          <a:p>
            <a:pPr lvl="0"/>
            <a:r>
              <a:rPr lang="de-DE" sz="1400"/>
              <a:t>Der Kartengeber hat die Karten gründlich zu mischen, sie vom rechten Nachbarn einmal abheben zu lassen und dann zu verteilen. </a:t>
            </a:r>
            <a:r>
              <a:rPr lang="de-DE" sz="1400">
                <a:solidFill>
                  <a:srgbClr val="3366FF"/>
                </a:solidFill>
              </a:rPr>
              <a:t>Abheben ist Pflicht!</a:t>
            </a:r>
          </a:p>
          <a:p>
            <a:pPr lvl="0"/>
            <a:r>
              <a:rPr lang="de-DE" sz="1400"/>
              <a:t>Der Kartengeber gibt dem Spieler der </a:t>
            </a:r>
            <a:r>
              <a:rPr lang="de-DE" sz="1400">
                <a:solidFill>
                  <a:srgbClr val="3366FF"/>
                </a:solidFill>
              </a:rPr>
              <a:t>links</a:t>
            </a:r>
            <a:r>
              <a:rPr lang="de-DE" sz="1400"/>
              <a:t> von ihm sitzt (Vorhand) zunächst </a:t>
            </a:r>
            <a:r>
              <a:rPr lang="de-DE" sz="1400">
                <a:solidFill>
                  <a:srgbClr val="3366FF"/>
                </a:solidFill>
              </a:rPr>
              <a:t>drei Karten</a:t>
            </a:r>
            <a:r>
              <a:rPr lang="de-DE" sz="1400"/>
              <a:t>. Weiter im Uhrzeigersinn erhält der nächste Spieler drei Karten (Mittelhand). Er selbst erhält nun ebenfalls drei Karten (Hinterhand).</a:t>
            </a:r>
          </a:p>
          <a:p>
            <a:pPr lvl="0"/>
            <a:r>
              <a:rPr lang="de-DE" sz="1400"/>
              <a:t>Jetzt werden </a:t>
            </a:r>
            <a:r>
              <a:rPr lang="de-DE" sz="1400">
                <a:solidFill>
                  <a:srgbClr val="3366FF"/>
                </a:solidFill>
              </a:rPr>
              <a:t>2 Karten</a:t>
            </a:r>
            <a:r>
              <a:rPr lang="de-DE" sz="1400"/>
              <a:t> gesondert als Skat abgelegt.</a:t>
            </a:r>
          </a:p>
          <a:p>
            <a:pPr lvl="0"/>
            <a:r>
              <a:rPr lang="de-DE" sz="1400"/>
              <a:t>Wieder bei Vorhand beginnend, erhält nun jeder Spieler </a:t>
            </a:r>
            <a:r>
              <a:rPr lang="de-DE" sz="1400">
                <a:solidFill>
                  <a:srgbClr val="3366FF"/>
                </a:solidFill>
              </a:rPr>
              <a:t>vier Karten</a:t>
            </a:r>
            <a:r>
              <a:rPr lang="de-DE" sz="1400"/>
              <a:t> und dann noch einmal jeder </a:t>
            </a:r>
            <a:r>
              <a:rPr lang="de-DE" sz="1400">
                <a:solidFill>
                  <a:srgbClr val="3366FF"/>
                </a:solidFill>
              </a:rPr>
              <a:t>drei</a:t>
            </a:r>
            <a:r>
              <a:rPr lang="de-DE" sz="140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CB4720-C9F5-40CB-94CB-3FE99D8AA228}"/>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F831C18C-AFF1-47E7-9B69-95E774850A35}"/>
              </a:ext>
            </a:extLst>
          </p:cNvPr>
          <p:cNvSpPr txBox="1">
            <a:spLocks noGrp="1"/>
          </p:cNvSpPr>
          <p:nvPr>
            <p:ph type="body" sz="quarter" idx="1"/>
          </p:nvPr>
        </p:nvSpPr>
        <p:spPr>
          <a:xfrm>
            <a:off x="685800" y="4343400"/>
            <a:ext cx="5486043" cy="4114800"/>
          </a:xfrm>
        </p:spPr>
        <p:txBody>
          <a:bodyPr/>
          <a:lstStyle/>
          <a:p>
            <a:pPr lvl="0"/>
            <a:r>
              <a:rPr lang="de-DE" sz="1400"/>
              <a:t>Vorhand = Spieler, der zuerst eine Karte ausspielt</a:t>
            </a:r>
          </a:p>
          <a:p>
            <a:pPr lvl="0"/>
            <a:r>
              <a:rPr lang="de-DE" sz="1400"/>
              <a:t>Mittelhand = Spieler, der als zweites eine Karte dazu gibt. Er sitzt zwischen Vorhand und Hinterhand, also in der Mitte</a:t>
            </a:r>
          </a:p>
          <a:p>
            <a:pPr lvl="0"/>
            <a:r>
              <a:rPr lang="de-DE" sz="1400"/>
              <a:t>Hinterhand = Spieler, der als letztes eine Karte dazugibt</a:t>
            </a:r>
          </a:p>
          <a:p>
            <a:pPr lvl="0"/>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C3340F-95BC-4594-BF79-71742F173ED8}"/>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2556A237-C9F0-4AD2-A4A4-6A0DA81A7026}"/>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t>Durch Reizen wird festgestellt, welches Spiel von wem durchgeführt werden soll.</a:t>
            </a:r>
          </a:p>
          <a:p>
            <a:pPr lvl="0">
              <a:spcBef>
                <a:spcPts val="1125"/>
              </a:spcBef>
            </a:pPr>
            <a:r>
              <a:rPr lang="de-DE" sz="1400"/>
              <a:t>Mit der Probanden-Runde aufzeigen und alle drei Spieler eine Testreizung machen lassen.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2E3F509-4AE2-46F7-926D-CB2535A0FF9F}"/>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2EB1927A-F814-4CD0-BA3A-D85F8790826E}"/>
              </a:ext>
            </a:extLst>
          </p:cNvPr>
          <p:cNvSpPr txBox="1">
            <a:spLocks noGrp="1"/>
          </p:cNvSpPr>
          <p:nvPr>
            <p:ph type="body" sz="quarter" idx="1"/>
          </p:nvPr>
        </p:nvSpPr>
        <p:spPr>
          <a:xfrm>
            <a:off x="685800" y="4343400"/>
            <a:ext cx="5486043" cy="4114800"/>
          </a:xfrm>
        </p:spPr>
        <p:txBody>
          <a:bodyPr/>
          <a:lstStyle/>
          <a:p>
            <a:pPr lvl="0"/>
            <a:r>
              <a:rPr lang="de-DE" sz="1400"/>
              <a:t>Mittelhand beginnt mit dem Reizen und bietet Vorhand zunächst das Spiel mit dem niedrigsten Reizwert, nämlich Karo einfach (mit oder ohne einem Buben) = 18 an.</a:t>
            </a:r>
          </a:p>
          <a:p>
            <a:pPr lvl="0"/>
            <a:r>
              <a:rPr lang="de-DE" sz="1400"/>
              <a:t>Alles weitere Reizen erfolgt nach dem Wert der höheren Spiele, ohne dass das Spiel näher bezeichnet zu werden braucht.</a:t>
            </a:r>
          </a:p>
          <a:p>
            <a:pPr lvl="0"/>
            <a:r>
              <a:rPr lang="de-DE" sz="1400"/>
              <a:t>Hat Vorhand kein Spiel, so verzichtet sie oder „passt“. Nun wird Mittelhand von Hinterhand weiter gereizt.</a:t>
            </a:r>
          </a:p>
          <a:p>
            <a:pPr lvl="0"/>
            <a:r>
              <a:rPr lang="de-DE" sz="1400"/>
              <a:t>Hält Vorhand den von Mittelhand gebotenen Wert und kann Mittelhand nicht höher reizen oder will überhaupt kein Spiel wagen, dann verzichtet (passt) Mittelhand und Hinterhand reizt weiter.</a:t>
            </a:r>
          </a:p>
          <a:p>
            <a:pPr lvl="0"/>
            <a:r>
              <a:rPr lang="de-DE" sz="1400"/>
              <a:t>Verzichten Mittelhand und Hinterhand überhaupt, dann erklärt Vorhand, welches Spiel sie durchführen will.</a:t>
            </a:r>
          </a:p>
          <a:p>
            <a:pPr lvl="0"/>
            <a:r>
              <a:rPr lang="de-DE" sz="1400"/>
              <a:t>Will keiner ein Spiel wagen, so wird dies in der Spielliste vermerkt und der nächste Spieler gibt.</a:t>
            </a:r>
          </a:p>
          <a:p>
            <a:pPr lvl="0"/>
            <a:r>
              <a:rPr lang="de-DE" sz="1400"/>
              <a:t>Jedes Spiel kann durch das dem Wert nach höherem Spiel überboten werden</a:t>
            </a:r>
            <a:r>
              <a:rPr lang="de-DE"/>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7CC002-B4F8-4F9A-8B80-D813DA6C93A8}"/>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75546F6F-B25C-4DB1-9773-15C25A97F343}"/>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t>Das Spiel erhält der Spieler, der das höchste Reizgebot abgegeben hat. Es ist jedoch dem Spieler mit dem höchsten Gebot gestattet, ein dem Wert nach höheres Spiel anzumelden. Ein Spiel mit geringerem Wert kann er nicht mehr wählen.</a:t>
            </a:r>
          </a:p>
          <a:p>
            <a:pPr lvl="0"/>
            <a:r>
              <a:rPr lang="de-DE" sz="1400"/>
              <a:t>Der Alleinspieler erhält den Skat, drückt zwei Karten und sagt ein Spiel an.</a:t>
            </a:r>
          </a:p>
          <a:p>
            <a:pPr lvl="0"/>
            <a:r>
              <a:rPr lang="de-DE" sz="1400"/>
              <a:t>Vorhand spielt immer die erste Karte auf, auch wenn sie nicht Alleinspieler ist, danach gibt Mittelhand eine Karte zu und danach Hinterhand.</a:t>
            </a:r>
          </a:p>
          <a:p>
            <a:pPr lvl="0"/>
            <a:r>
              <a:rPr lang="de-DE" sz="1400"/>
              <a:t>Derjenige mit der höchsten Karte zieht den Stich ein und spielt die nächste Karte auf.</a:t>
            </a:r>
          </a:p>
          <a:p>
            <a:pPr lvl="0"/>
            <a:r>
              <a:rPr lang="de-DE" sz="1400"/>
              <a:t>Es muss grundsätzlich bedient (</a:t>
            </a:r>
            <a:r>
              <a:rPr lang="de-DE" sz="1400">
                <a:solidFill>
                  <a:srgbClr val="00CC00"/>
                </a:solidFill>
              </a:rPr>
              <a:t>Farbe zugegeben</a:t>
            </a:r>
            <a:r>
              <a:rPr lang="de-DE" sz="1400"/>
              <a:t>) werden. Wer nicht bedienen kann, darf irgendeine Karte zugeben.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60F090-88DE-4990-AACB-F32485ECB5C6}"/>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68EB3831-02C9-426B-9356-5F76121338BC}"/>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A9607AD-19F3-420E-AFA0-5F284F31FE73}"/>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2E6DA2CB-9FF3-4956-8601-2ADEA26DEF95}"/>
              </a:ext>
            </a:extLst>
          </p:cNvPr>
          <p:cNvSpPr txBox="1">
            <a:spLocks noGrp="1"/>
          </p:cNvSpPr>
          <p:nvPr>
            <p:ph type="body" sz="quarter" idx="1"/>
          </p:nvPr>
        </p:nvSpPr>
        <p:spPr>
          <a:xfrm>
            <a:off x="685800" y="4343400"/>
            <a:ext cx="5486043" cy="4462198"/>
          </a:xfrm>
        </p:spPr>
        <p:txBody>
          <a:bodyPr/>
          <a:lstStyle/>
          <a:p>
            <a:pPr lvl="0"/>
            <a:r>
              <a:rPr lang="de-DE" sz="1400"/>
              <a:t>Als erstes müssen wir feststellen, auf welcher Stufe unser Blatt angesiedelt ist.</a:t>
            </a:r>
          </a:p>
          <a:p>
            <a:pPr lvl="0"/>
            <a:r>
              <a:rPr lang="de-DE" sz="1400"/>
              <a:t>Trümpfe in ununterbrochener Reihenfolge vom Kreuz-Buben an heißen Spitzen. Ist der Kreuz-Bube vorhanden, spielt man </a:t>
            </a:r>
            <a:r>
              <a:rPr lang="de-DE" sz="1400">
                <a:solidFill>
                  <a:srgbClr val="3366FF"/>
                </a:solidFill>
              </a:rPr>
              <a:t>mit</a:t>
            </a:r>
            <a:r>
              <a:rPr lang="de-DE" sz="1400"/>
              <a:t> Spitzen. Besitzt man ihn nicht, spielt man </a:t>
            </a:r>
            <a:r>
              <a:rPr lang="de-DE" sz="1400">
                <a:solidFill>
                  <a:srgbClr val="3366FF"/>
                </a:solidFill>
              </a:rPr>
              <a:t>ohne</a:t>
            </a:r>
            <a:r>
              <a:rPr lang="de-DE" sz="1400"/>
              <a:t> Spitzen. Farbspiele sind höchstens mit oder ohne elf Spitzen, Grandspiele mit oder ohne vier Spitzen möglich.</a:t>
            </a:r>
          </a:p>
          <a:p>
            <a:pPr lvl="0"/>
            <a:endParaRPr lang="de-DE" sz="1400"/>
          </a:p>
          <a:p>
            <a:pPr lvl="0"/>
            <a:r>
              <a:rPr lang="de-DE" sz="1400" u="sng"/>
              <a:t>Stufen:</a:t>
            </a:r>
          </a:p>
          <a:p>
            <a:pPr lvl="0"/>
            <a:r>
              <a:rPr lang="de-DE" sz="1400"/>
              <a:t>Das Spiel mit einem Buben    (1 Spitze + 1 für Alleinspiel)  = Stufe 2</a:t>
            </a:r>
          </a:p>
          <a:p>
            <a:pPr lvl="0"/>
            <a:r>
              <a:rPr lang="de-DE" sz="1400"/>
              <a:t>Das Spiel mit zwei Buben (2 Spitzen + 1 für Alleinspiel) = Stufe 3</a:t>
            </a:r>
          </a:p>
          <a:p>
            <a:pPr lvl="0"/>
            <a:r>
              <a:rPr lang="de-DE" sz="1400"/>
              <a:t>Das Spiel mit drei Buben  (3 Spitzen + 1 für Alleinspiel) = Stufe 4</a:t>
            </a:r>
          </a:p>
          <a:p>
            <a:pPr lvl="0"/>
            <a:r>
              <a:rPr lang="de-DE" sz="1400"/>
              <a:t>Das Spiel mit vier Buben   (4 Spitzen + 1 für Alleinspiel) = Stufe 5</a:t>
            </a:r>
          </a:p>
          <a:p>
            <a:pPr lvl="0"/>
            <a:endParaRPr lang="de-DE" sz="1400"/>
          </a:p>
          <a:p>
            <a:pPr lvl="0"/>
            <a:r>
              <a:rPr lang="de-DE" sz="1400">
                <a:solidFill>
                  <a:srgbClr val="FF3300"/>
                </a:solidFill>
              </a:rPr>
              <a:t>WICHTIG</a:t>
            </a:r>
            <a:r>
              <a:rPr lang="de-DE" sz="1400"/>
              <a:t>: Nicht auf die Anzahl der Buben in einem Blatt kommt es an sondern auf die </a:t>
            </a:r>
            <a:r>
              <a:rPr lang="de-DE" sz="1400">
                <a:solidFill>
                  <a:srgbClr val="3366FF"/>
                </a:solidFill>
              </a:rPr>
              <a:t>Reihenfolge</a:t>
            </a:r>
            <a:r>
              <a:rPr lang="de-DE" sz="1400"/>
              <a:t>.</a:t>
            </a:r>
          </a:p>
          <a:p>
            <a:pPr lvl="0"/>
            <a:endParaRPr lang="de-DE" sz="1400"/>
          </a:p>
          <a:p>
            <a:pPr lvl="0"/>
            <a:r>
              <a:rPr lang="de-DE" sz="1400"/>
              <a:t>Der zu ermittelnde Reizwert ergibt sich nun aus </a:t>
            </a:r>
            <a:r>
              <a:rPr lang="de-DE" sz="1400">
                <a:solidFill>
                  <a:srgbClr val="00CC00"/>
                </a:solidFill>
              </a:rPr>
              <a:t>Grundwert x Stufe</a:t>
            </a:r>
            <a:r>
              <a:rPr lang="de-DE" sz="140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009B36-1FCD-4CCD-9899-4DB53E66DC4A}"/>
              </a:ext>
            </a:extLst>
          </p:cNvPr>
          <p:cNvSpPr>
            <a:spLocks noGrp="1" noRot="1" noChangeAspect="1"/>
          </p:cNvSpPr>
          <p:nvPr>
            <p:ph type="sldImg"/>
          </p:nvPr>
        </p:nvSpPr>
        <p:spPr>
          <a:xfrm>
            <a:off x="1144588" y="695325"/>
            <a:ext cx="4568825" cy="3427413"/>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D5F4A7E6-01A1-421A-8CD9-E6661B36C2BA}"/>
              </a:ext>
            </a:extLst>
          </p:cNvPr>
          <p:cNvSpPr txBox="1">
            <a:spLocks noGrp="1"/>
          </p:cNvSpPr>
          <p:nvPr>
            <p:ph type="body" sz="quarter" idx="1"/>
          </p:nvPr>
        </p:nvSpPr>
        <p:spPr>
          <a:xfrm>
            <a:off x="685800" y="4343400"/>
            <a:ext cx="5486043" cy="4114800"/>
          </a:xfrm>
        </p:spPr>
        <p:txBody>
          <a:bodyPr/>
          <a:lstStyle/>
          <a:p>
            <a:pPr lvl="0"/>
            <a:r>
              <a:rPr lang="de-DE" sz="1400"/>
              <a:t>Der zu ermittelnde Reizwert ergibt sich nun aus </a:t>
            </a:r>
            <a:r>
              <a:rPr lang="de-DE" sz="1400">
                <a:solidFill>
                  <a:srgbClr val="00CC00"/>
                </a:solidFill>
              </a:rPr>
              <a:t>Grundwert x Stufe</a:t>
            </a:r>
            <a:r>
              <a:rPr lang="de-DE" sz="1400"/>
              <a:t>.</a:t>
            </a:r>
          </a:p>
          <a:p>
            <a:pPr lvl="0"/>
            <a:endParaRPr lang="de-DE" sz="1400"/>
          </a:p>
          <a:p>
            <a:pPr lvl="0"/>
            <a:r>
              <a:rPr lang="de-DE" sz="1400"/>
              <a:t>Als erstes wählt man die Trumpf-Farbe. Da man viele Karos hat, nimmt man in diesem Fall Karo.</a:t>
            </a:r>
          </a:p>
          <a:p>
            <a:pPr lvl="0"/>
            <a:r>
              <a:rPr lang="de-DE" sz="1400"/>
              <a:t>Karo hat den Grundwert 9.</a:t>
            </a:r>
          </a:p>
          <a:p>
            <a:pPr lvl="0"/>
            <a:r>
              <a:rPr lang="de-DE" sz="1400"/>
              <a:t>Nun muss man noch die Stufe ermitteln: Mit einem Buben, Spiel 2 = Stufe 2.</a:t>
            </a:r>
          </a:p>
          <a:p>
            <a:pPr lvl="0"/>
            <a:r>
              <a:rPr lang="de-DE" sz="1400"/>
              <a:t>Grundwert x Stufe = 2 x 9 =</a:t>
            </a:r>
          </a:p>
          <a:p>
            <a:pPr lvl="0"/>
            <a:r>
              <a:rPr lang="de-DE" sz="1400" b="1">
                <a:solidFill>
                  <a:srgbClr val="FF0000"/>
                </a:solidFill>
              </a:rPr>
              <a:t>F: </a:t>
            </a:r>
            <a:r>
              <a:rPr lang="de-DE" sz="1400" i="1"/>
              <a:t>„2 x 9 = wie viel?“</a:t>
            </a:r>
          </a:p>
          <a:p>
            <a:pPr lvl="0"/>
            <a:r>
              <a:rPr lang="de-DE" sz="1400" b="1">
                <a:solidFill>
                  <a:srgbClr val="FF0000"/>
                </a:solidFill>
              </a:rPr>
              <a:t>A:</a:t>
            </a:r>
            <a:r>
              <a:rPr lang="de-DE" sz="1400"/>
              <a:t> Können erfahrungsgemäß selbst im Gymnasium nicht alle Schüler beantworten (18).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7BE1832-C504-4D6E-92B0-6E3E27152E4C}"/>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05E74B26-9C50-4C1A-9DAA-DB6E5486CDBE}"/>
              </a:ext>
            </a:extLst>
          </p:cNvPr>
          <p:cNvSpPr txBox="1">
            <a:spLocks noGrp="1"/>
          </p:cNvSpPr>
          <p:nvPr>
            <p:ph type="body" sz="quarter" idx="1"/>
          </p:nvPr>
        </p:nvSpPr>
        <p:spPr>
          <a:xfrm>
            <a:off x="685800" y="4343400"/>
            <a:ext cx="5486043" cy="4114800"/>
          </a:xfrm>
        </p:spPr>
        <p:txBody>
          <a:bodyPr/>
          <a:lstStyle/>
          <a:p>
            <a:pPr lvl="0"/>
            <a:r>
              <a:rPr lang="de-DE" sz="1400"/>
              <a:t>Bei allen folgenden Beispielen immer die Frage ans Publikum stellen.</a:t>
            </a:r>
          </a:p>
          <a:p>
            <a:pPr lvl="0"/>
            <a:r>
              <a:rPr lang="de-DE" sz="1400" b="1">
                <a:solidFill>
                  <a:srgbClr val="FF0000"/>
                </a:solidFill>
              </a:rPr>
              <a:t>F:</a:t>
            </a:r>
            <a:r>
              <a:rPr lang="de-DE" sz="1400"/>
              <a:t> </a:t>
            </a:r>
            <a:r>
              <a:rPr lang="de-DE" sz="1400" i="1"/>
              <a:t>„Welche Stufe liegt hier vor?“</a:t>
            </a:r>
          </a:p>
          <a:p>
            <a:pPr lvl="0"/>
            <a:endParaRPr lang="de-DE" sz="1400"/>
          </a:p>
          <a:p>
            <a:pPr lvl="0"/>
            <a:r>
              <a:rPr lang="de-DE" sz="1400"/>
              <a:t>Gemeinsam aufsagen: </a:t>
            </a:r>
            <a:r>
              <a:rPr lang="de-DE" sz="1400" i="1"/>
              <a:t>„Mit Einem, Spiel 2 = Stufe 2“</a:t>
            </a:r>
          </a:p>
          <a:p>
            <a:pPr lvl="0"/>
            <a:endParaRPr lang="de-DE" sz="1400" b="1"/>
          </a:p>
          <a:p>
            <a:pPr lvl="0"/>
            <a:r>
              <a:rPr lang="de-DE" sz="1400" b="1">
                <a:solidFill>
                  <a:srgbClr val="FF0000"/>
                </a:solidFill>
              </a:rPr>
              <a:t>Wichtig: Immer zuerst das Publikum diskutieren lassen und erst danach die richtige Antwort einblenden.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5F95B76-ED99-4A99-BA37-A1B3E6143DC2}"/>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A1FF3062-0D8F-4105-9A19-7BDAB68655F9}"/>
              </a:ext>
            </a:extLst>
          </p:cNvPr>
          <p:cNvSpPr txBox="1">
            <a:spLocks noGrp="1"/>
          </p:cNvSpPr>
          <p:nvPr>
            <p:ph type="body" sz="quarter" idx="1"/>
          </p:nvPr>
        </p:nvSpPr>
        <p:spPr>
          <a:xfrm>
            <a:off x="685800" y="4343400"/>
            <a:ext cx="5486043" cy="4114800"/>
          </a:xfrm>
        </p:spPr>
        <p:txBody>
          <a:bodyPr/>
          <a:lstStyle/>
          <a:p>
            <a:pPr lvl="0"/>
            <a:r>
              <a:rPr lang="de-DE" sz="1400" b="1">
                <a:solidFill>
                  <a:srgbClr val="FF0000"/>
                </a:solidFill>
              </a:rPr>
              <a:t>F:</a:t>
            </a:r>
            <a:r>
              <a:rPr lang="de-DE" sz="1400"/>
              <a:t> </a:t>
            </a:r>
            <a:r>
              <a:rPr lang="de-DE" sz="1400" i="1"/>
              <a:t>„Welche Stufe?“</a:t>
            </a:r>
          </a:p>
          <a:p>
            <a:pPr lvl="0"/>
            <a:r>
              <a:rPr lang="de-DE" sz="1400" b="1">
                <a:solidFill>
                  <a:srgbClr val="FF0000"/>
                </a:solidFill>
              </a:rPr>
              <a:t>F:</a:t>
            </a:r>
            <a:r>
              <a:rPr lang="de-DE" sz="1400"/>
              <a:t> </a:t>
            </a:r>
            <a:r>
              <a:rPr lang="de-DE" sz="1400" i="1"/>
              <a:t>„Wie lautet der Merksatz dazu?“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3A12383-4359-4459-8024-E7D206BE09D1}"/>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BCC4CE0D-FBE3-434C-9467-98C06D6985DD}"/>
              </a:ext>
            </a:extLst>
          </p:cNvPr>
          <p:cNvSpPr txBox="1">
            <a:spLocks noGrp="1"/>
          </p:cNvSpPr>
          <p:nvPr>
            <p:ph type="body" sz="quarter" idx="1"/>
          </p:nvPr>
        </p:nvSpPr>
        <p:spPr>
          <a:xfrm>
            <a:off x="685800" y="4343400"/>
            <a:ext cx="5486043" cy="4114800"/>
          </a:xfrm>
        </p:spPr>
        <p:txBody>
          <a:bodyPr/>
          <a:lstStyle/>
          <a:p>
            <a:pPr lvl="0">
              <a:spcBef>
                <a:spcPts val="1245"/>
              </a:spcBef>
            </a:pPr>
            <a:r>
              <a:rPr lang="de-DE" sz="1400"/>
              <a:t>Beim Skatspiel werden mindestens drei Spieler benötigt.</a:t>
            </a:r>
          </a:p>
          <a:p>
            <a:pPr lvl="0"/>
            <a:r>
              <a:rPr lang="de-DE" sz="1400"/>
              <a:t>Es spielt immer einer (Alleinspieler) gegen die anderen Beiden (Gegenpartei).</a:t>
            </a:r>
          </a:p>
          <a:p>
            <a:pPr lvl="0"/>
            <a:r>
              <a:rPr lang="de-DE" sz="1400"/>
              <a:t>Wer Alleinspieler und wer Gegenpartei ist, wird vor dem Spiel mit dem sog. Reizen ermittelt.</a:t>
            </a:r>
          </a:p>
          <a:p>
            <a:pPr lvl="0"/>
            <a:r>
              <a:rPr lang="de-DE" sz="1400"/>
              <a:t>Danach darf der Alleinspieler zwei extra Karten (Skat genannt) austauschen.</a:t>
            </a:r>
          </a:p>
          <a:p>
            <a:pPr lvl="0"/>
            <a:r>
              <a:rPr lang="de-DE" sz="1400"/>
              <a:t>Anschließend beginnt das eigentliche Spiel.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FD15882-B5EA-49EE-BA9E-DD4BEBA13B4F}"/>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3B96A25B-D264-475A-BCAB-120857DCF621}"/>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82E8F47-FFDB-409B-9F54-D62DDD8B2B5B}"/>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9E1661C9-216D-4309-BE8B-AC4AED5F1C90}"/>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5CB6980-59E9-4DA3-AA2C-57800B484379}"/>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5A76A1E1-09CD-4456-BA64-0709C8E55322}"/>
              </a:ext>
            </a:extLst>
          </p:cNvPr>
          <p:cNvSpPr txBox="1">
            <a:spLocks noGrp="1"/>
          </p:cNvSpPr>
          <p:nvPr>
            <p:ph type="body" sz="quarter" idx="1"/>
          </p:nvPr>
        </p:nvSpPr>
        <p:spPr>
          <a:xfrm>
            <a:off x="685800" y="4343400"/>
            <a:ext cx="5486043" cy="4114800"/>
          </a:xfrm>
        </p:spPr>
        <p:txBody>
          <a:bodyPr/>
          <a:lstStyle/>
          <a:p>
            <a:pPr lvl="0"/>
            <a:r>
              <a:rPr lang="de-DE" sz="1400"/>
              <a:t>Jetzt wird es interessant:</a:t>
            </a:r>
          </a:p>
          <a:p>
            <a:pPr lvl="0"/>
            <a:r>
              <a:rPr lang="de-DE" sz="1400"/>
              <a:t>Wieder die Frage ins Publikum stellen. Es wird mindestens zwei Meinungen geben: „Mit Zwei, Spiel 3“ und „Mit Einem, Spiel 2“.</a:t>
            </a:r>
          </a:p>
          <a:p>
            <a:pPr lvl="0"/>
            <a:endParaRPr lang="de-DE" sz="1400"/>
          </a:p>
          <a:p>
            <a:pPr lvl="0"/>
            <a:r>
              <a:rPr lang="de-DE" sz="1400"/>
              <a:t>Das Publikum etwas diskutieren lassen und danach nochmals betonen:</a:t>
            </a:r>
          </a:p>
          <a:p>
            <a:pPr lvl="0"/>
            <a:endParaRPr lang="de-DE" sz="1400"/>
          </a:p>
          <a:p>
            <a:pPr lvl="0"/>
            <a:r>
              <a:rPr lang="de-DE" sz="1400" b="1">
                <a:solidFill>
                  <a:srgbClr val="FF0000"/>
                </a:solidFill>
              </a:rPr>
              <a:t>Es kommt auf die Reihenfolge der Buben an, nicht auf deren Anzahl!</a:t>
            </a:r>
          </a:p>
          <a:p>
            <a:pPr lvl="0"/>
            <a:endParaRPr lang="de-DE" sz="1400" b="1">
              <a:solidFill>
                <a:srgbClr val="FF0000"/>
              </a:solidFill>
            </a:endParaRPr>
          </a:p>
          <a:p>
            <a:pPr lvl="0"/>
            <a:r>
              <a:rPr lang="de-DE" sz="1400"/>
              <a:t>Das Publikum weiter diskutieren lassen und erst danach die Antwort einblenden.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6ABC2A-62AA-4F2F-8724-0804FE07392F}"/>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1BA84049-FDFC-47F4-BDC2-02413BBD9C0F}"/>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57D901E-7103-4B0F-95C6-5D5462BBF419}"/>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FCCE2B67-FDB9-4464-85E3-D32AAC3A79C4}"/>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6393FA-6F15-4013-A29D-2F27AB5A8076}"/>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03DE603F-03EA-4183-AD0D-C5C22DAB0EF3}"/>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427AC0D-FABA-4938-934B-97476F2F4C76}"/>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569E3B52-6420-46D0-BC6B-C985938C2E01}"/>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15D250-68F4-41FC-A3EB-20FE5F7A7769}"/>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48FA0DC2-A19C-4373-98AE-0FE81E703145}"/>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874F75-636A-4954-9CAF-F4BF0EA83CBF}"/>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9E48E87D-E851-4E0D-A21C-5F5B5D8D49FF}"/>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9D6B92-BDE2-4EB4-90B1-6E4D1C6F2119}"/>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C2D8E5CF-6576-46D4-9E3C-FE31076D6EC1}"/>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60676D1-0196-4C50-83D3-BDF48D6E5CBA}"/>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EBAFE049-0283-4CFF-A31B-5A532DBDEEAE}"/>
              </a:ext>
            </a:extLst>
          </p:cNvPr>
          <p:cNvSpPr txBox="1">
            <a:spLocks noGrp="1"/>
          </p:cNvSpPr>
          <p:nvPr>
            <p:ph type="body" sz="quarter" idx="1"/>
          </p:nvPr>
        </p:nvSpPr>
        <p:spPr>
          <a:xfrm>
            <a:off x="685800" y="4343400"/>
            <a:ext cx="5486043" cy="4114800"/>
          </a:xfrm>
        </p:spPr>
        <p:txBody>
          <a:bodyPr/>
          <a:lstStyle/>
          <a:p>
            <a:pPr lvl="0"/>
            <a:r>
              <a:rPr lang="de-DE" sz="1400"/>
              <a:t>Die Skatkarte besteht aus 32 Einzelkarten.</a:t>
            </a:r>
          </a:p>
          <a:p>
            <a:pPr lvl="0"/>
            <a:r>
              <a:rPr lang="de-DE" sz="1400"/>
              <a:t>Sie ist in vier Farben unterteilt.</a:t>
            </a:r>
          </a:p>
          <a:p>
            <a:pPr lvl="0"/>
            <a:endParaRPr lang="de-DE" sz="1400"/>
          </a:p>
          <a:p>
            <a:pPr lvl="0"/>
            <a:r>
              <a:rPr lang="de-DE" sz="1400"/>
              <a:t>Die Farben in ihrer Rangfolge sind:</a:t>
            </a:r>
          </a:p>
          <a:p>
            <a:pPr lvl="0"/>
            <a:r>
              <a:rPr lang="de-DE" sz="1400"/>
              <a:t>Kreuz einblenden – </a:t>
            </a:r>
            <a:r>
              <a:rPr lang="de-DE" sz="1400" b="1">
                <a:solidFill>
                  <a:srgbClr val="FF0000"/>
                </a:solidFill>
              </a:rPr>
              <a:t>F:</a:t>
            </a:r>
            <a:r>
              <a:rPr lang="de-DE" sz="1400"/>
              <a:t> </a:t>
            </a:r>
            <a:r>
              <a:rPr lang="de-DE" sz="1400" i="1"/>
              <a:t>„Wie nennt man diese Farbe?“</a:t>
            </a:r>
          </a:p>
          <a:p>
            <a:pPr lvl="0"/>
            <a:r>
              <a:rPr lang="de-DE" sz="1400"/>
              <a:t>Pik einblenden – </a:t>
            </a:r>
            <a:r>
              <a:rPr lang="de-DE" sz="1400" b="1">
                <a:solidFill>
                  <a:srgbClr val="FF0000"/>
                </a:solidFill>
              </a:rPr>
              <a:t>F:</a:t>
            </a:r>
            <a:r>
              <a:rPr lang="de-DE" sz="1400"/>
              <a:t> </a:t>
            </a:r>
            <a:r>
              <a:rPr lang="de-DE" sz="1400" i="1"/>
              <a:t>„Wie nennt man diese Farbe?“</a:t>
            </a:r>
          </a:p>
          <a:p>
            <a:pPr lvl="0"/>
            <a:r>
              <a:rPr lang="de-DE" sz="1400"/>
              <a:t>Herz einblenden – </a:t>
            </a:r>
            <a:r>
              <a:rPr lang="de-DE" sz="1400" b="1">
                <a:solidFill>
                  <a:srgbClr val="FF0000"/>
                </a:solidFill>
              </a:rPr>
              <a:t>F:</a:t>
            </a:r>
            <a:r>
              <a:rPr lang="de-DE" sz="1400"/>
              <a:t> </a:t>
            </a:r>
            <a:r>
              <a:rPr lang="de-DE" sz="1400" i="1"/>
              <a:t>„Wie nennt man diese Farbe?“</a:t>
            </a:r>
          </a:p>
          <a:p>
            <a:pPr lvl="0"/>
            <a:r>
              <a:rPr lang="de-DE" sz="1400"/>
              <a:t>Karo einblenden – </a:t>
            </a:r>
            <a:r>
              <a:rPr lang="de-DE" sz="1400" b="1">
                <a:solidFill>
                  <a:srgbClr val="FF0000"/>
                </a:solidFill>
              </a:rPr>
              <a:t>F:</a:t>
            </a:r>
            <a:r>
              <a:rPr lang="de-DE" sz="1400" i="1"/>
              <a:t> „Wie nennt man diese Farbe?“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6FB2BCA-739F-4204-97FE-4B1CE692D568}"/>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35877364-164A-4347-9AF4-64556957B12F}"/>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741556-A407-4E8B-88D5-4FCA34FF0FA0}"/>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F99C4A0E-CB54-45A4-8066-7879CE5C8CB5}"/>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106EEB-917A-4299-8B3D-481223997B33}"/>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BE6BCA9C-F892-4F6E-B398-33295ED39E3F}"/>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809EFAE-1EA2-4C8D-B7C9-C505CC74FAF8}"/>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12974952-8745-440B-B2EA-11D498414CFB}"/>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b="1">
                <a:solidFill>
                  <a:srgbClr val="00CC00"/>
                </a:solidFill>
              </a:rPr>
              <a:t>Merksatz: Mit Einem – Spiel 2 x Grundwert</a:t>
            </a:r>
          </a:p>
          <a:p>
            <a:pPr lvl="0"/>
            <a:r>
              <a:rPr lang="de-DE" sz="1400"/>
              <a:t>Das ist bei Karo: Mit Einem – Spiel 2 x 9 (Karo) = 18</a:t>
            </a:r>
          </a:p>
          <a:p>
            <a:pPr lvl="0"/>
            <a:r>
              <a:rPr lang="de-DE" sz="1400"/>
              <a:t>18 ist damit der niedrigste Reizwert.</a:t>
            </a:r>
          </a:p>
          <a:p>
            <a:pPr lvl="0"/>
            <a:r>
              <a:rPr lang="de-DE" sz="1400"/>
              <a:t>Nun reizen wir weiter: 20, 22, usw.</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D1B1A6-CEE3-4674-B5C8-8159EAEB8982}"/>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C60340F0-D656-4B94-B047-990874FDF955}"/>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t>Wenn man bei Farbspielen die vier Buben und das Trumpf Ass hat, spielt man mit Fünf. Hat man ebenfalls noch die Zehn, spielt man mit Sechs.</a:t>
            </a:r>
          </a:p>
          <a:p>
            <a:pPr lvl="0">
              <a:spcBef>
                <a:spcPts val="1125"/>
              </a:spcBef>
            </a:pPr>
            <a:r>
              <a:rPr lang="de-DE" sz="1400" b="1">
                <a:solidFill>
                  <a:srgbClr val="FF0000"/>
                </a:solidFill>
              </a:rPr>
              <a:t>F:</a:t>
            </a:r>
            <a:r>
              <a:rPr lang="de-DE" sz="1400"/>
              <a:t> </a:t>
            </a:r>
            <a:r>
              <a:rPr lang="de-DE" sz="1400" i="1"/>
              <a:t>„Welche Stufe kann ich reizen, wenn ich die vier Buben, Ass, Zehn, König, Dame von der Trumpf-Farbe habe?“</a:t>
            </a:r>
          </a:p>
          <a:p>
            <a:pPr lvl="0">
              <a:spcBef>
                <a:spcPts val="1125"/>
              </a:spcBef>
            </a:pPr>
            <a:r>
              <a:rPr lang="de-DE" sz="1400" b="1">
                <a:solidFill>
                  <a:srgbClr val="FF0000"/>
                </a:solidFill>
              </a:rPr>
              <a:t>A:</a:t>
            </a:r>
            <a:r>
              <a:rPr lang="de-DE" sz="1400"/>
              <a:t> Mit Acht, Spiel 9 = Stufe 9</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AF77AAD-37A0-4496-90E9-06AC853D25D2}"/>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7160B9AD-436E-4BE7-8BEA-CAA6F446EEA4}"/>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t>Alle diese Reizwerte bleiben gleich bei Spielen, die ohne Buben oder Spitzen spielbar sind.</a:t>
            </a:r>
          </a:p>
          <a:p>
            <a:pPr lvl="0"/>
            <a:r>
              <a:rPr lang="de-DE" sz="1400"/>
              <a:t>Das bedeutet:</a:t>
            </a:r>
          </a:p>
          <a:p>
            <a:pPr lvl="0"/>
            <a:r>
              <a:rPr lang="de-DE" sz="1400"/>
              <a:t>Ohne Einen (= mit Einem), Spiel 2 x Grundwert.</a:t>
            </a:r>
          </a:p>
          <a:p>
            <a:pPr lvl="0"/>
            <a:r>
              <a:rPr lang="de-DE" sz="1400"/>
              <a:t>Ohne Zwei (= mit Zwei), Spiel 3 x Grundwert.</a:t>
            </a:r>
          </a:p>
          <a:p>
            <a:pPr lvl="0"/>
            <a:r>
              <a:rPr lang="de-DE" sz="1400"/>
              <a:t>Ohne Fünf (= mit Fünf), Spiel 6 x Grundwert.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A72853-5066-4FB2-8A44-F69E383F717D}"/>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E5279190-65C5-41B9-A4BF-67807900D1D9}"/>
              </a:ext>
            </a:extLst>
          </p:cNvPr>
          <p:cNvSpPr txBox="1">
            <a:spLocks noGrp="1"/>
          </p:cNvSpPr>
          <p:nvPr>
            <p:ph type="body" sz="quarter" idx="1"/>
          </p:nvPr>
        </p:nvSpPr>
        <p:spPr>
          <a:xfrm>
            <a:off x="685800" y="4343400"/>
            <a:ext cx="5486043" cy="4114800"/>
          </a:xfrm>
        </p:spPr>
        <p:txBody>
          <a:bodyPr/>
          <a:lstStyle/>
          <a:p>
            <a:pPr lvl="0"/>
            <a:r>
              <a:rPr lang="de-DE" sz="1400"/>
              <a:t>Um zu überprüfen, ob jeder das Reizen verstanden hat, soll hier das Publikum Reizwerte einem Spiel zuordnen und die möglichen Bubenkonstellationen nennen.</a:t>
            </a:r>
          </a:p>
          <a:p>
            <a:pPr lvl="0"/>
            <a:r>
              <a:rPr lang="de-DE" sz="1400" b="1">
                <a:solidFill>
                  <a:srgbClr val="FF0000"/>
                </a:solidFill>
              </a:rPr>
              <a:t>Wdh: F:</a:t>
            </a:r>
            <a:r>
              <a:rPr lang="de-DE" sz="1400"/>
              <a:t> </a:t>
            </a:r>
            <a:r>
              <a:rPr lang="de-DE" sz="1400" i="1"/>
              <a:t>„Welchen Grundwert hat Karo/Herz/Pik/Kreuz?“</a:t>
            </a:r>
          </a:p>
          <a:p>
            <a:pPr lvl="0"/>
            <a:endParaRPr lang="de-DE" sz="1400"/>
          </a:p>
          <a:p>
            <a:pPr lvl="0"/>
            <a:r>
              <a:rPr lang="de-DE" sz="1400" b="1">
                <a:solidFill>
                  <a:srgbClr val="FF0000"/>
                </a:solidFill>
              </a:rPr>
              <a:t>F:</a:t>
            </a:r>
            <a:r>
              <a:rPr lang="de-DE" sz="1400"/>
              <a:t> </a:t>
            </a:r>
            <a:r>
              <a:rPr lang="de-DE" sz="1400" i="1"/>
              <a:t>„Bei einem Reizwert von 20, welche Stufe und welcher Grundwert ist das?“</a:t>
            </a:r>
          </a:p>
          <a:p>
            <a:pPr lvl="0"/>
            <a:r>
              <a:rPr lang="de-DE" sz="1400" b="1">
                <a:solidFill>
                  <a:srgbClr val="FF0000"/>
                </a:solidFill>
              </a:rPr>
              <a:t>A:</a:t>
            </a:r>
            <a:r>
              <a:rPr lang="de-DE" sz="1400" i="1"/>
              <a:t> </a:t>
            </a:r>
            <a:r>
              <a:rPr lang="de-DE" sz="1400"/>
              <a:t>Stufe 2, Herz</a:t>
            </a:r>
          </a:p>
          <a:p>
            <a:pPr lvl="0"/>
            <a:r>
              <a:rPr lang="de-DE" sz="1400" b="1">
                <a:solidFill>
                  <a:srgbClr val="FF0000"/>
                </a:solidFill>
              </a:rPr>
              <a:t>F:</a:t>
            </a:r>
            <a:r>
              <a:rPr lang="de-DE" sz="1400" i="1"/>
              <a:t> „Welche Buben kann der Spieler damit haben?“</a:t>
            </a:r>
          </a:p>
          <a:p>
            <a:pPr lvl="0"/>
            <a:r>
              <a:rPr lang="de-DE" sz="1400" b="1">
                <a:solidFill>
                  <a:srgbClr val="FF0000"/>
                </a:solidFill>
              </a:rPr>
              <a:t>A:</a:t>
            </a:r>
            <a:r>
              <a:rPr lang="de-DE" sz="1400"/>
              <a:t> Kreuz-Buben oder Pik-Buben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9E0BEFB-12AB-4DE0-B89C-AB554EA32151}"/>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90335F47-9549-4A1F-90FC-AECF402A7EBA}"/>
              </a:ext>
            </a:extLst>
          </p:cNvPr>
          <p:cNvSpPr txBox="1">
            <a:spLocks noGrp="1"/>
          </p:cNvSpPr>
          <p:nvPr>
            <p:ph type="body" sz="quarter" idx="1"/>
          </p:nvPr>
        </p:nvSpPr>
        <p:spPr>
          <a:xfrm>
            <a:off x="685800" y="4343400"/>
            <a:ext cx="5486043" cy="4114800"/>
          </a:xfrm>
        </p:spPr>
        <p:txBody>
          <a:bodyPr/>
          <a:lstStyle/>
          <a:p>
            <a:pPr lvl="0"/>
            <a:r>
              <a:rPr lang="de-DE" sz="1400" b="1">
                <a:solidFill>
                  <a:srgbClr val="FF0000"/>
                </a:solidFill>
              </a:rPr>
              <a:t>F</a:t>
            </a:r>
            <a:r>
              <a:rPr lang="de-DE" sz="1400"/>
              <a:t>: </a:t>
            </a:r>
            <a:r>
              <a:rPr lang="de-DE" sz="1400" i="1"/>
              <a:t>„Welcher Stufe und welchem Grundwert entspricht ein Reizwert von 22?“</a:t>
            </a:r>
          </a:p>
          <a:p>
            <a:pPr lvl="0"/>
            <a:r>
              <a:rPr lang="de-DE" sz="1400" b="1">
                <a:solidFill>
                  <a:srgbClr val="FF0000"/>
                </a:solidFill>
              </a:rPr>
              <a:t>A:</a:t>
            </a:r>
            <a:r>
              <a:rPr lang="de-DE" sz="1400" i="1"/>
              <a:t> </a:t>
            </a:r>
            <a:r>
              <a:rPr lang="de-DE" sz="1400"/>
              <a:t>Stufe 2, Pik</a:t>
            </a:r>
          </a:p>
          <a:p>
            <a:pPr lvl="0"/>
            <a:r>
              <a:rPr lang="de-DE" sz="1400" b="1">
                <a:solidFill>
                  <a:srgbClr val="FF0000"/>
                </a:solidFill>
              </a:rPr>
              <a:t>F</a:t>
            </a:r>
            <a:r>
              <a:rPr lang="de-DE" sz="1400"/>
              <a:t>:</a:t>
            </a:r>
            <a:r>
              <a:rPr lang="de-DE" sz="1400" i="1"/>
              <a:t> „Welche Buben kann der Spieler damit haben?“</a:t>
            </a:r>
          </a:p>
          <a:p>
            <a:pPr lvl="0"/>
            <a:r>
              <a:rPr lang="de-DE" sz="1400" b="1">
                <a:solidFill>
                  <a:srgbClr val="FF0000"/>
                </a:solidFill>
              </a:rPr>
              <a:t>A:</a:t>
            </a:r>
            <a:r>
              <a:rPr lang="de-DE" sz="1400"/>
              <a:t> Kreuz-Buben oder Pik-Buben</a:t>
            </a:r>
          </a:p>
          <a:p>
            <a:pPr lvl="0"/>
            <a:r>
              <a:rPr lang="de-DE" sz="1400"/>
              <a:t>usw.</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0EB85B-EAE0-4800-B9A0-FCC8FFEF4F45}"/>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E063EC51-56B5-4519-A9E4-0DD9B8B78DA3}"/>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latin typeface="Verdana" pitchFamily="34"/>
              </a:rPr>
              <a:t>Es gibt die Möglichkeit ein Spiel </a:t>
            </a:r>
            <a:r>
              <a:rPr lang="de-DE" sz="1400">
                <a:solidFill>
                  <a:srgbClr val="00CC00"/>
                </a:solidFill>
                <a:latin typeface="Verdana" pitchFamily="34"/>
              </a:rPr>
              <a:t>aus der Hand</a:t>
            </a:r>
            <a:r>
              <a:rPr lang="de-DE" sz="1400">
                <a:latin typeface="Verdana" pitchFamily="34"/>
              </a:rPr>
              <a:t> zu spielen, also ohne den Skat aufzunehmen direkt mit dem Spiel zu beginnen.</a:t>
            </a:r>
          </a:p>
          <a:p>
            <a:pPr lvl="0"/>
            <a:r>
              <a:rPr lang="de-DE" sz="1400">
                <a:latin typeface="Verdana" pitchFamily="34"/>
              </a:rPr>
              <a:t>Dadurch erhöht sich der Reizwert um </a:t>
            </a:r>
            <a:r>
              <a:rPr lang="de-DE" sz="1400">
                <a:solidFill>
                  <a:srgbClr val="00CC00"/>
                </a:solidFill>
                <a:latin typeface="Verdana" pitchFamily="34"/>
              </a:rPr>
              <a:t>eine Stufe</a:t>
            </a:r>
            <a:r>
              <a:rPr lang="de-DE" sz="1400">
                <a:latin typeface="Verdana" pitchFamily="34"/>
              </a:rPr>
              <a:t>.</a:t>
            </a:r>
          </a:p>
          <a:p>
            <a:pPr lvl="0"/>
            <a:r>
              <a:rPr lang="de-DE" sz="1400">
                <a:latin typeface="Verdana" pitchFamily="34"/>
              </a:rPr>
              <a:t>Beispiel: Herz mit Einem.</a:t>
            </a:r>
          </a:p>
          <a:p>
            <a:pPr lvl="0"/>
            <a:r>
              <a:rPr lang="de-DE" sz="1400" b="1">
                <a:solidFill>
                  <a:srgbClr val="FF0000"/>
                </a:solidFill>
                <a:latin typeface="Verdana" pitchFamily="34"/>
              </a:rPr>
              <a:t>F:</a:t>
            </a:r>
            <a:r>
              <a:rPr lang="de-DE" sz="1400">
                <a:latin typeface="Verdana" pitchFamily="34"/>
              </a:rPr>
              <a:t> </a:t>
            </a:r>
            <a:r>
              <a:rPr lang="de-DE" sz="1400" i="1">
                <a:latin typeface="Verdana" pitchFamily="34"/>
              </a:rPr>
              <a:t>„Wie ist der Reizwert bei Herz mit Einem?“</a:t>
            </a:r>
          </a:p>
          <a:p>
            <a:pPr lvl="0"/>
            <a:r>
              <a:rPr lang="de-DE" sz="1400" b="1">
                <a:solidFill>
                  <a:srgbClr val="FF0000"/>
                </a:solidFill>
                <a:latin typeface="Verdana" pitchFamily="34"/>
              </a:rPr>
              <a:t>A:</a:t>
            </a:r>
            <a:r>
              <a:rPr lang="de-DE" sz="1400">
                <a:latin typeface="Verdana" pitchFamily="34"/>
              </a:rPr>
              <a:t> Mit Einem, Spiel 2 x 10 = 20</a:t>
            </a:r>
          </a:p>
          <a:p>
            <a:pPr lvl="0"/>
            <a:r>
              <a:rPr lang="de-DE" sz="1400">
                <a:solidFill>
                  <a:srgbClr val="00CC00"/>
                </a:solidFill>
                <a:latin typeface="Verdana" pitchFamily="34"/>
              </a:rPr>
              <a:t>Jetzt</a:t>
            </a:r>
            <a:r>
              <a:rPr lang="de-DE" sz="1400">
                <a:latin typeface="Verdana" pitchFamily="34"/>
              </a:rPr>
              <a:t>: Mit Einem, Spiel 2, Hand 3 x 10 = 30.</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573B76-2B2B-4072-B9E8-44E75AA44043}"/>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F22C0749-9C0E-4619-9107-8E53A2CF0F99}"/>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t>Wenn man die 120 Augen des Spiels teilt, erhält man zwei Sechziger-Hälften.</a:t>
            </a:r>
          </a:p>
          <a:p>
            <a:pPr lvl="0"/>
            <a:r>
              <a:rPr lang="de-DE" sz="1400"/>
              <a:t>Wenn man eine solche Sechziger-Hälfte durchschneidet, erhält man zwei Dreißiger-Hälften.</a:t>
            </a:r>
          </a:p>
          <a:p>
            <a:pPr lvl="0"/>
            <a:r>
              <a:rPr lang="de-DE" sz="1400"/>
              <a:t>Das bedeutet: Erhalten die Gegner </a:t>
            </a:r>
            <a:r>
              <a:rPr lang="de-DE" sz="1400">
                <a:solidFill>
                  <a:srgbClr val="00CC00"/>
                </a:solidFill>
              </a:rPr>
              <a:t>genau 30 Augen oder weniger</a:t>
            </a:r>
            <a:r>
              <a:rPr lang="de-DE" sz="1400"/>
              <a:t> sind sie geschnitten (= Schneider).</a:t>
            </a:r>
          </a:p>
          <a:p>
            <a:pPr lvl="0"/>
            <a:r>
              <a:rPr lang="de-DE" sz="1400"/>
              <a:t>Die Gegner zu schneiden (Schneider zu spielen) hebt das Blatt um eine Stufe.</a:t>
            </a:r>
          </a:p>
          <a:p>
            <a:pPr lvl="0"/>
            <a:r>
              <a:rPr lang="de-DE" sz="1400"/>
              <a:t>Erhalten die Gegner keinen einzigen Stich, sind sie schwarz, was das Blatt ebenfalls um eine Stufe hebt.</a:t>
            </a:r>
          </a:p>
          <a:p>
            <a:pPr lvl="0"/>
            <a:r>
              <a:rPr lang="de-DE" sz="1400"/>
              <a:t>Beispiel: Karo mit Drei.</a:t>
            </a:r>
          </a:p>
          <a:p>
            <a:pPr lvl="0"/>
            <a:r>
              <a:rPr lang="de-DE" sz="1400" b="1">
                <a:solidFill>
                  <a:srgbClr val="FF0000"/>
                </a:solidFill>
                <a:latin typeface="Verdana" pitchFamily="34"/>
              </a:rPr>
              <a:t>F:</a:t>
            </a:r>
            <a:r>
              <a:rPr lang="de-DE" sz="1400">
                <a:latin typeface="Verdana" pitchFamily="34"/>
              </a:rPr>
              <a:t> „</a:t>
            </a:r>
            <a:r>
              <a:rPr lang="de-DE" sz="1400" i="1">
                <a:latin typeface="Verdana" pitchFamily="34"/>
              </a:rPr>
              <a:t>Wie ist der Reizwert bei Karo mit Drei?“</a:t>
            </a:r>
          </a:p>
          <a:p>
            <a:pPr lvl="0"/>
            <a:r>
              <a:rPr lang="de-DE" sz="1400" b="1">
                <a:solidFill>
                  <a:srgbClr val="FF0000"/>
                </a:solidFill>
                <a:latin typeface="Verdana" pitchFamily="34"/>
              </a:rPr>
              <a:t>A:</a:t>
            </a:r>
            <a:r>
              <a:rPr lang="de-DE" sz="1400"/>
              <a:t> Mit Drei, Spiel 4 x 9 = 36</a:t>
            </a:r>
          </a:p>
          <a:p>
            <a:pPr lvl="0"/>
            <a:r>
              <a:rPr lang="de-DE" sz="1400" b="1">
                <a:solidFill>
                  <a:srgbClr val="FF0000"/>
                </a:solidFill>
                <a:latin typeface="Verdana" pitchFamily="34"/>
              </a:rPr>
              <a:t>F:</a:t>
            </a:r>
            <a:r>
              <a:rPr lang="de-DE" sz="1400">
                <a:latin typeface="Verdana" pitchFamily="34"/>
              </a:rPr>
              <a:t> „</a:t>
            </a:r>
            <a:r>
              <a:rPr lang="de-DE" sz="1400" i="1">
                <a:latin typeface="Verdana" pitchFamily="34"/>
              </a:rPr>
              <a:t>Wie ist der Reizwert jetzt?“</a:t>
            </a:r>
          </a:p>
          <a:p>
            <a:pPr lvl="0"/>
            <a:r>
              <a:rPr lang="de-DE" sz="1400" b="1">
                <a:solidFill>
                  <a:srgbClr val="FF0000"/>
                </a:solidFill>
                <a:latin typeface="Verdana" pitchFamily="34"/>
              </a:rPr>
              <a:t>A:</a:t>
            </a:r>
            <a:r>
              <a:rPr lang="de-DE" sz="1400"/>
              <a:t> Mit Drei, Spiel 4, Schneider 5, Schwarz 6 x 9 = 54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B3C6534-20A0-482D-9BAD-2F6DEE1FA143}"/>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6A5E2677-5122-469D-AD3B-409ADE51CE3D}"/>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t>Jede Farbe hat acht Karten mit nachstehendem Zählwert.</a:t>
            </a:r>
          </a:p>
          <a:p>
            <a:pPr lvl="0">
              <a:spcBef>
                <a:spcPts val="1125"/>
              </a:spcBef>
            </a:pPr>
            <a:r>
              <a:rPr lang="de-DE" sz="1400"/>
              <a:t>Ass einblenden</a:t>
            </a:r>
          </a:p>
          <a:p>
            <a:pPr lvl="0">
              <a:spcBef>
                <a:spcPts val="1125"/>
              </a:spcBef>
            </a:pPr>
            <a:r>
              <a:rPr lang="de-DE" sz="1400" b="1">
                <a:solidFill>
                  <a:srgbClr val="FF0000"/>
                </a:solidFill>
              </a:rPr>
              <a:t>F</a:t>
            </a:r>
            <a:r>
              <a:rPr lang="de-DE" sz="1400"/>
              <a:t>: „</a:t>
            </a:r>
            <a:r>
              <a:rPr lang="de-DE" sz="1400" i="1"/>
              <a:t>Wer kennt diese Karte?</a:t>
            </a:r>
            <a:r>
              <a:rPr lang="de-DE" sz="1400"/>
              <a:t>“</a:t>
            </a:r>
          </a:p>
          <a:p>
            <a:pPr lvl="0">
              <a:spcBef>
                <a:spcPts val="1125"/>
              </a:spcBef>
            </a:pPr>
            <a:r>
              <a:rPr lang="de-DE" sz="1400" b="1">
                <a:solidFill>
                  <a:srgbClr val="FF0000"/>
                </a:solidFill>
              </a:rPr>
              <a:t>F</a:t>
            </a:r>
            <a:r>
              <a:rPr lang="de-DE" sz="1400"/>
              <a:t>: „</a:t>
            </a:r>
            <a:r>
              <a:rPr lang="de-DE" sz="1400" i="1"/>
              <a:t>Welchen Wert hat das Ass?</a:t>
            </a:r>
            <a:r>
              <a:rPr lang="de-DE" sz="1400"/>
              <a:t>“</a:t>
            </a:r>
          </a:p>
          <a:p>
            <a:pPr lvl="0">
              <a:spcBef>
                <a:spcPts val="1125"/>
              </a:spcBef>
            </a:pPr>
            <a:endParaRPr lang="de-DE" sz="20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85FF4D-BF95-4003-A49F-4379AD6B3F08}"/>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0CB782C0-4B62-45CA-8BDA-25C1E6C2B636}"/>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t>In Kombination mit Handspielen ist es möglich </a:t>
            </a:r>
            <a:r>
              <a:rPr lang="de-DE" sz="1400">
                <a:solidFill>
                  <a:srgbClr val="00CC00"/>
                </a:solidFill>
              </a:rPr>
              <a:t>Schneider oder Schwarz</a:t>
            </a:r>
            <a:r>
              <a:rPr lang="de-DE" sz="1400"/>
              <a:t> vor dem Spielen </a:t>
            </a:r>
            <a:r>
              <a:rPr lang="de-DE" sz="1400">
                <a:solidFill>
                  <a:srgbClr val="00CC00"/>
                </a:solidFill>
              </a:rPr>
              <a:t>anzusagen</a:t>
            </a:r>
            <a:r>
              <a:rPr lang="de-DE" sz="1400"/>
              <a:t>.</a:t>
            </a:r>
          </a:p>
          <a:p>
            <a:pPr lvl="0"/>
            <a:r>
              <a:rPr lang="de-DE" sz="1400"/>
              <a:t>Dadurch wird das Blatt zusätzlich um eine Stufe gehoben.</a:t>
            </a:r>
          </a:p>
          <a:p>
            <a:pPr lvl="0"/>
            <a:r>
              <a:rPr lang="de-DE" sz="1400"/>
              <a:t>Beispiel: Grand mit Vier.</a:t>
            </a:r>
          </a:p>
          <a:p>
            <a:pPr lvl="0"/>
            <a:r>
              <a:rPr lang="de-DE" sz="1400" b="1">
                <a:solidFill>
                  <a:srgbClr val="FF0000"/>
                </a:solidFill>
                <a:latin typeface="Verdana" pitchFamily="34"/>
              </a:rPr>
              <a:t>F:</a:t>
            </a:r>
            <a:r>
              <a:rPr lang="de-DE" sz="1400">
                <a:latin typeface="Verdana" pitchFamily="34"/>
              </a:rPr>
              <a:t> „</a:t>
            </a:r>
            <a:r>
              <a:rPr lang="de-DE" sz="1400" i="1">
                <a:latin typeface="Verdana" pitchFamily="34"/>
              </a:rPr>
              <a:t>Wie ist der Reizwert bei Grand mit Vier?“</a:t>
            </a:r>
          </a:p>
          <a:p>
            <a:pPr lvl="0"/>
            <a:r>
              <a:rPr lang="de-DE" sz="1400" b="1">
                <a:solidFill>
                  <a:srgbClr val="FF0000"/>
                </a:solidFill>
                <a:latin typeface="Verdana" pitchFamily="34"/>
              </a:rPr>
              <a:t>A:</a:t>
            </a:r>
            <a:r>
              <a:rPr lang="de-DE" sz="1400"/>
              <a:t> Mit Vier, Spiel 5 x 24 = 120</a:t>
            </a:r>
          </a:p>
          <a:p>
            <a:pPr lvl="0"/>
            <a:r>
              <a:rPr lang="de-DE" sz="1400" b="1">
                <a:solidFill>
                  <a:srgbClr val="FF0000"/>
                </a:solidFill>
                <a:latin typeface="Verdana" pitchFamily="34"/>
              </a:rPr>
              <a:t>F:</a:t>
            </a:r>
            <a:r>
              <a:rPr lang="de-DE" sz="1400">
                <a:latin typeface="Verdana" pitchFamily="34"/>
              </a:rPr>
              <a:t> „</a:t>
            </a:r>
            <a:r>
              <a:rPr lang="de-DE" sz="1400" i="1">
                <a:latin typeface="Verdana" pitchFamily="34"/>
              </a:rPr>
              <a:t>Wie ist der Reizwert jetzt?“</a:t>
            </a:r>
          </a:p>
          <a:p>
            <a:pPr lvl="0"/>
            <a:r>
              <a:rPr lang="de-DE" sz="1400" b="1">
                <a:solidFill>
                  <a:srgbClr val="FF0000"/>
                </a:solidFill>
                <a:latin typeface="Verdana" pitchFamily="34"/>
              </a:rPr>
              <a:t>A:</a:t>
            </a:r>
            <a:r>
              <a:rPr lang="de-DE" sz="1400" i="1"/>
              <a:t> </a:t>
            </a:r>
            <a:r>
              <a:rPr lang="de-DE" sz="1400"/>
              <a:t>Mit Vier, Spiel 5, Hand 6, Schneider 7, Schneider angesagt 8 x 24 = 192</a:t>
            </a:r>
          </a:p>
          <a:p>
            <a:pPr lvl="0"/>
            <a:r>
              <a:rPr lang="de-DE" sz="1400" u="sng"/>
              <a:t>Merke:</a:t>
            </a:r>
            <a:r>
              <a:rPr lang="de-DE" sz="1400"/>
              <a:t> Ein angesagtes Schneider/Schwarz </a:t>
            </a:r>
            <a:r>
              <a:rPr lang="de-DE" sz="1400">
                <a:solidFill>
                  <a:srgbClr val="FF3300"/>
                </a:solidFill>
              </a:rPr>
              <a:t>muss</a:t>
            </a:r>
            <a:r>
              <a:rPr lang="de-DE" sz="1400"/>
              <a:t> der Spieler auch erreichen.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40C6F41-24CF-40CE-9093-ADC8F6683B3D}"/>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79492537-2C02-48DD-888E-3C48C9A81C7A}"/>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t>Als letzte Option kann man ein Spiel </a:t>
            </a:r>
            <a:r>
              <a:rPr lang="de-DE" sz="1400">
                <a:solidFill>
                  <a:srgbClr val="00CC00"/>
                </a:solidFill>
              </a:rPr>
              <a:t>offen (ouvert)</a:t>
            </a:r>
            <a:r>
              <a:rPr lang="de-DE" sz="1400"/>
              <a:t> spielen.</a:t>
            </a:r>
          </a:p>
          <a:p>
            <a:pPr lvl="0"/>
            <a:r>
              <a:rPr lang="de-DE" sz="1400"/>
              <a:t>Dies beinhaltet bei Grand und Farbspielen automatisch Hand, Schneider, Schneider angesagt, Schwarz, Schwarz angesagt.</a:t>
            </a:r>
          </a:p>
          <a:p>
            <a:pPr lvl="0"/>
            <a:r>
              <a:rPr lang="de-DE" sz="1400"/>
              <a:t>Beispiel: Grand mit Vier.</a:t>
            </a:r>
          </a:p>
          <a:p>
            <a:pPr lvl="0"/>
            <a:r>
              <a:rPr lang="de-DE" sz="1400"/>
              <a:t>Bisher: Mit Vier, Spiel 5 x 24 = 120.</a:t>
            </a:r>
          </a:p>
          <a:p>
            <a:pPr lvl="0"/>
            <a:r>
              <a:rPr lang="de-DE" sz="1400" b="1">
                <a:solidFill>
                  <a:srgbClr val="FF0000"/>
                </a:solidFill>
                <a:latin typeface="Verdana" pitchFamily="34"/>
              </a:rPr>
              <a:t>F:</a:t>
            </a:r>
            <a:r>
              <a:rPr lang="de-DE" sz="1400">
                <a:latin typeface="Verdana" pitchFamily="34"/>
              </a:rPr>
              <a:t> „</a:t>
            </a:r>
            <a:r>
              <a:rPr lang="de-DE" sz="1400" i="1">
                <a:latin typeface="Verdana" pitchFamily="34"/>
              </a:rPr>
              <a:t>Wie ist der Reizwert jetzt? Es handelt sich hier übrigens um den höchsten Reizwert beim Skat - Vorschläge bitte“</a:t>
            </a:r>
          </a:p>
          <a:p>
            <a:pPr lvl="0"/>
            <a:r>
              <a:rPr lang="de-DE" sz="1400">
                <a:latin typeface="Verdana" pitchFamily="34"/>
              </a:rPr>
              <a:t>Publikum ausgiebig diskutieren lassen, danach Antwort einblenden.</a:t>
            </a:r>
          </a:p>
          <a:p>
            <a:pPr lvl="0"/>
            <a:r>
              <a:rPr lang="de-DE" sz="1400" b="1">
                <a:solidFill>
                  <a:srgbClr val="FF0000"/>
                </a:solidFill>
                <a:latin typeface="Verdana" pitchFamily="34"/>
              </a:rPr>
              <a:t>A: </a:t>
            </a:r>
            <a:r>
              <a:rPr lang="de-DE" sz="1400" i="1">
                <a:latin typeface="Verdana" pitchFamily="34"/>
              </a:rPr>
              <a:t>„</a:t>
            </a:r>
            <a:r>
              <a:rPr lang="de-DE" sz="1400" i="1"/>
              <a:t>Mit Vier, Spiel 5, Hand 6, Schneider 7, Schneider angesagt 8, Schwarz 9, Schwarz angesagt 10, Offen 11 x 24 = 264“</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D2CA13-42D5-4FFF-89E5-CAD484D56AE8}"/>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EAFAA23D-0812-487E-9A47-DF2F27DF7BA4}"/>
              </a:ext>
            </a:extLst>
          </p:cNvPr>
          <p:cNvSpPr txBox="1">
            <a:spLocks noGrp="1"/>
          </p:cNvSpPr>
          <p:nvPr>
            <p:ph type="body" sz="quarter" idx="1"/>
          </p:nvPr>
        </p:nvSpPr>
        <p:spPr>
          <a:xfrm>
            <a:off x="685800" y="4343400"/>
            <a:ext cx="5486043" cy="4114800"/>
          </a:xfrm>
        </p:spPr>
        <p:txBody>
          <a:bodyPr/>
          <a:lstStyle/>
          <a:p>
            <a:pPr lvl="0"/>
            <a:r>
              <a:rPr lang="de-DE" sz="1400" b="1">
                <a:solidFill>
                  <a:srgbClr val="FF0000"/>
                </a:solidFill>
                <a:latin typeface="Verdana" pitchFamily="34"/>
              </a:rPr>
              <a:t>F:</a:t>
            </a:r>
            <a:r>
              <a:rPr lang="de-DE" sz="1400">
                <a:latin typeface="Verdana" pitchFamily="34"/>
              </a:rPr>
              <a:t> „</a:t>
            </a:r>
            <a:r>
              <a:rPr lang="de-DE" sz="1400" i="1">
                <a:latin typeface="Verdana" pitchFamily="34"/>
              </a:rPr>
              <a:t>Was ist so besonders am Null?“</a:t>
            </a:r>
          </a:p>
          <a:p>
            <a:pPr lvl="0">
              <a:spcBef>
                <a:spcPts val="1125"/>
              </a:spcBef>
            </a:pPr>
            <a:r>
              <a:rPr lang="de-DE" sz="1400" b="1">
                <a:solidFill>
                  <a:srgbClr val="FF0000"/>
                </a:solidFill>
                <a:latin typeface="Verdana" pitchFamily="34"/>
              </a:rPr>
              <a:t>A:</a:t>
            </a:r>
            <a:r>
              <a:rPr lang="de-DE" sz="1400" b="1" i="1">
                <a:solidFill>
                  <a:srgbClr val="FF0000"/>
                </a:solidFill>
                <a:latin typeface="Verdana" pitchFamily="34"/>
              </a:rPr>
              <a:t> </a:t>
            </a:r>
            <a:r>
              <a:rPr lang="de-DE" sz="1400">
                <a:latin typeface="Verdana" pitchFamily="34"/>
              </a:rPr>
              <a:t>Beim Nullspiel darf der Spieler </a:t>
            </a:r>
            <a:r>
              <a:rPr lang="de-DE" sz="1400">
                <a:solidFill>
                  <a:srgbClr val="FF3300"/>
                </a:solidFill>
                <a:latin typeface="Verdana" pitchFamily="34"/>
              </a:rPr>
              <a:t>keinen</a:t>
            </a:r>
            <a:r>
              <a:rPr lang="de-DE" sz="1400">
                <a:latin typeface="Verdana" pitchFamily="34"/>
              </a:rPr>
              <a:t> Stich machen, auch keinen Stich ohne Augen.</a:t>
            </a:r>
          </a:p>
          <a:p>
            <a:pPr lvl="0"/>
            <a:r>
              <a:rPr lang="de-DE" sz="1400"/>
              <a:t>Man unterscheidet zwischen </a:t>
            </a:r>
            <a:r>
              <a:rPr lang="de-DE" sz="1400">
                <a:solidFill>
                  <a:srgbClr val="00CC00"/>
                </a:solidFill>
              </a:rPr>
              <a:t>Nullspielen mit Skataufnahme</a:t>
            </a:r>
            <a:r>
              <a:rPr lang="de-DE" sz="1400"/>
              <a:t> (Null und Null ouvert), sowie </a:t>
            </a:r>
            <a:r>
              <a:rPr lang="de-DE" sz="1400">
                <a:solidFill>
                  <a:srgbClr val="00CC00"/>
                </a:solidFill>
              </a:rPr>
              <a:t>Nullspielen ohne Skataufnahme</a:t>
            </a:r>
            <a:r>
              <a:rPr lang="de-DE" sz="1400"/>
              <a:t> (Null Hand und Null ouvert Hand).</a:t>
            </a:r>
          </a:p>
          <a:p>
            <a:pPr lvl="0"/>
            <a:r>
              <a:rPr lang="de-DE" sz="1400"/>
              <a:t>Da besondere Gewinnstufen fehlen, haben Nullspiele von Anfang an nur </a:t>
            </a:r>
            <a:r>
              <a:rPr lang="de-DE" sz="1400">
                <a:solidFill>
                  <a:srgbClr val="00CC00"/>
                </a:solidFill>
              </a:rPr>
              <a:t>unveränderliche</a:t>
            </a:r>
            <a:r>
              <a:rPr lang="de-DE" sz="1400"/>
              <a:t> Spielwerte (Reizwerte):</a:t>
            </a:r>
          </a:p>
          <a:p>
            <a:pPr lvl="0"/>
            <a:r>
              <a:rPr lang="de-DE" sz="1400"/>
              <a:t>Null = 23</a:t>
            </a:r>
          </a:p>
          <a:p>
            <a:pPr lvl="0"/>
            <a:r>
              <a:rPr lang="de-DE" sz="1400"/>
              <a:t>Null Hand = 35</a:t>
            </a:r>
          </a:p>
          <a:p>
            <a:pPr lvl="0"/>
            <a:r>
              <a:rPr lang="de-DE" sz="1400"/>
              <a:t>Null Ouvert = 46</a:t>
            </a:r>
          </a:p>
          <a:p>
            <a:pPr lvl="0"/>
            <a:r>
              <a:rPr lang="de-DE" sz="1400"/>
              <a:t>Null Ouvert Hand = 59</a:t>
            </a:r>
          </a:p>
          <a:p>
            <a:pPr lvl="0"/>
            <a:r>
              <a:rPr lang="de-DE" sz="1400" b="1">
                <a:solidFill>
                  <a:srgbClr val="FF0000"/>
                </a:solidFill>
                <a:latin typeface="Verdana" pitchFamily="34"/>
              </a:rPr>
              <a:t>F:</a:t>
            </a:r>
            <a:r>
              <a:rPr lang="de-DE" sz="1400">
                <a:latin typeface="Verdana" pitchFamily="34"/>
              </a:rPr>
              <a:t> „Wie ist die Reihenfolge der Karten beim Null?</a:t>
            </a:r>
            <a:r>
              <a:rPr lang="de-DE" sz="1400" i="1">
                <a:latin typeface="Verdana" pitchFamily="34"/>
              </a:rPr>
              <a:t>“</a:t>
            </a:r>
          </a:p>
          <a:p>
            <a:pPr lvl="0"/>
            <a:r>
              <a:rPr lang="de-DE" sz="1400" b="1">
                <a:solidFill>
                  <a:srgbClr val="FF0000"/>
                </a:solidFill>
                <a:latin typeface="Verdana" pitchFamily="34"/>
              </a:rPr>
              <a:t>A: </a:t>
            </a:r>
            <a:r>
              <a:rPr lang="de-DE" sz="1400">
                <a:latin typeface="Verdana" pitchFamily="34"/>
              </a:rPr>
              <a:t>Ass, König, Dame, </a:t>
            </a:r>
            <a:r>
              <a:rPr lang="de-DE" sz="1400">
                <a:solidFill>
                  <a:srgbClr val="3366FF"/>
                </a:solidFill>
                <a:latin typeface="Verdana" pitchFamily="34"/>
              </a:rPr>
              <a:t>Bube</a:t>
            </a:r>
            <a:r>
              <a:rPr lang="de-DE" sz="1400">
                <a:latin typeface="Verdana" pitchFamily="34"/>
              </a:rPr>
              <a:t>, </a:t>
            </a:r>
            <a:r>
              <a:rPr lang="de-DE" sz="1400">
                <a:solidFill>
                  <a:srgbClr val="3366FF"/>
                </a:solidFill>
                <a:latin typeface="Verdana" pitchFamily="34"/>
              </a:rPr>
              <a:t>Zehn</a:t>
            </a:r>
            <a:r>
              <a:rPr lang="de-DE" sz="1400">
                <a:latin typeface="Verdana" pitchFamily="34"/>
              </a:rPr>
              <a:t>, Neun, Acht, Sieben</a:t>
            </a:r>
          </a:p>
          <a:p>
            <a:pPr lvl="0"/>
            <a:endParaRPr lang="de-DE" sz="1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73783FE-1F23-496D-A6EB-2CFFDCC1E106}"/>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F56A6364-4B02-4C77-A96A-AD45511DF59F}"/>
              </a:ext>
            </a:extLst>
          </p:cNvPr>
          <p:cNvSpPr txBox="1">
            <a:spLocks noGrp="1"/>
          </p:cNvSpPr>
          <p:nvPr>
            <p:ph type="body" sz="quarter" idx="1"/>
          </p:nvPr>
        </p:nvSpPr>
        <p:spPr>
          <a:xfrm>
            <a:off x="685800" y="4343400"/>
            <a:ext cx="5486043" cy="4114800"/>
          </a:xfrm>
        </p:spPr>
        <p:txBody>
          <a:bodyPr/>
          <a:lstStyle/>
          <a:p>
            <a:pPr lvl="0"/>
            <a:r>
              <a:rPr lang="de-DE" sz="1400"/>
              <a:t>Die Reizwerte-Tabelle eingeblendet lassen, so dass diese von jedem Platz aus sichtbar ist  und das Publikum in Dreier- oder Vierer-Tische aufteilen.</a:t>
            </a:r>
          </a:p>
          <a:p>
            <a:pPr lvl="0"/>
            <a:r>
              <a:rPr lang="de-DE" sz="1400"/>
              <a:t>An jedem Tisch sollte ein Betreuer sein, der für Fragen zur Verfügung steht und für einen  korrekten Spielablauf sorgt.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C2985C-E77A-45EA-BD3A-88671DBDBEA1}"/>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F891ACA5-062F-4621-A962-7741043430C8}"/>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321E1E-D463-47D8-B177-0A5776EC01CB}"/>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5075A084-6124-4E9C-9138-5F2EC86F0CA7}"/>
              </a:ext>
            </a:extLst>
          </p:cNvPr>
          <p:cNvSpPr txBox="1">
            <a:spLocks noGrp="1"/>
          </p:cNvSpPr>
          <p:nvPr>
            <p:ph type="body" sz="quarter" idx="1"/>
          </p:nvPr>
        </p:nvSpPr>
        <p:spPr>
          <a:xfrm>
            <a:off x="685800" y="4343400"/>
            <a:ext cx="5486043" cy="4114800"/>
          </a:xfrm>
        </p:spPr>
        <p:txBody>
          <a:bodyPr/>
          <a:lstStyle/>
          <a:p>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E7C08A-8B40-4CEA-AB65-940DB617BFC1}"/>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1EF09B8B-1217-4388-8825-80B5FD80AF37}"/>
              </a:ext>
            </a:extLst>
          </p:cNvPr>
          <p:cNvSpPr txBox="1">
            <a:spLocks noGrp="1"/>
          </p:cNvSpPr>
          <p:nvPr>
            <p:ph type="body" sz="quarter" idx="1"/>
          </p:nvPr>
        </p:nvSpPr>
        <p:spPr>
          <a:xfrm>
            <a:off x="685800" y="4343400"/>
            <a:ext cx="5486043" cy="4114800"/>
          </a:xfrm>
        </p:spPr>
        <p:txBody>
          <a:bodyPr/>
          <a:lstStyle/>
          <a:p>
            <a:pPr lvl="0">
              <a:spcBef>
                <a:spcPts val="1125"/>
              </a:spcBef>
            </a:pPr>
            <a:r>
              <a:rPr lang="de-DE" sz="1400"/>
              <a:t>10 einblenden</a:t>
            </a:r>
          </a:p>
          <a:p>
            <a:pPr lvl="0">
              <a:spcBef>
                <a:spcPts val="1125"/>
              </a:spcBef>
            </a:pPr>
            <a:r>
              <a:rPr lang="de-DE" sz="1400" b="1">
                <a:solidFill>
                  <a:srgbClr val="FF0000"/>
                </a:solidFill>
              </a:rPr>
              <a:t>F:</a:t>
            </a:r>
            <a:r>
              <a:rPr lang="de-DE" sz="1400" i="1"/>
              <a:t> „Wer kennt diese Karte?“</a:t>
            </a:r>
          </a:p>
          <a:p>
            <a:pPr lvl="0">
              <a:spcBef>
                <a:spcPts val="1125"/>
              </a:spcBef>
            </a:pPr>
            <a:r>
              <a:rPr lang="de-DE" sz="1400" b="1">
                <a:solidFill>
                  <a:srgbClr val="FF0000"/>
                </a:solidFill>
              </a:rPr>
              <a:t>F:</a:t>
            </a:r>
            <a:r>
              <a:rPr lang="de-DE" sz="1400"/>
              <a:t> </a:t>
            </a:r>
            <a:r>
              <a:rPr lang="de-DE" sz="1400" i="1"/>
              <a:t>„Welchen Wert hat die Zehn?“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CBEC2C-B282-4143-B523-1849F30038F5}"/>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02F07D69-CECA-49AC-8655-94EE26E74B59}"/>
              </a:ext>
            </a:extLst>
          </p:cNvPr>
          <p:cNvSpPr txBox="1">
            <a:spLocks noGrp="1"/>
          </p:cNvSpPr>
          <p:nvPr>
            <p:ph type="body" sz="quarter" idx="1"/>
          </p:nvPr>
        </p:nvSpPr>
        <p:spPr>
          <a:xfrm>
            <a:off x="685800" y="4343400"/>
            <a:ext cx="5486043" cy="4114800"/>
          </a:xfrm>
        </p:spPr>
        <p:txBody>
          <a:bodyPr/>
          <a:lstStyle/>
          <a:p>
            <a:pPr lvl="0"/>
            <a:r>
              <a:rPr lang="de-DE" sz="1400"/>
              <a:t>Siehe vorhergehende Folie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4875B0-A42B-4AF0-B2EF-42D110394311}"/>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EC69657A-87EB-4BDB-A0CE-2FCA8BB27070}"/>
              </a:ext>
            </a:extLst>
          </p:cNvPr>
          <p:cNvSpPr txBox="1">
            <a:spLocks noGrp="1"/>
          </p:cNvSpPr>
          <p:nvPr>
            <p:ph type="body" sz="quarter" idx="1"/>
          </p:nvPr>
        </p:nvSpPr>
        <p:spPr>
          <a:xfrm>
            <a:off x="685800" y="4343400"/>
            <a:ext cx="5486043" cy="4114800"/>
          </a:xfrm>
        </p:spPr>
        <p:txBody>
          <a:bodyPr/>
          <a:lstStyle/>
          <a:p>
            <a:pPr lvl="0"/>
            <a:r>
              <a:rPr lang="de-DE" sz="1400"/>
              <a:t>Siehe vorhergehende Folie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263FF1B-33BE-4730-922C-51759A2EF61B}"/>
              </a:ext>
            </a:extLst>
          </p:cNvPr>
          <p:cNvSpPr>
            <a:spLocks noGrp="1" noRot="1" noChangeAspect="1"/>
          </p:cNvSpPr>
          <p:nvPr>
            <p:ph type="sldImg"/>
          </p:nvPr>
        </p:nvSpPr>
        <p:spPr>
          <a:xfrm>
            <a:off x="1144591" y="695328"/>
            <a:ext cx="4568827" cy="3427408"/>
          </a:xfrm>
          <a:solidFill>
            <a:srgbClr val="4472C4"/>
          </a:solidFill>
          <a:ln w="25402">
            <a:solidFill>
              <a:srgbClr val="2F528F"/>
            </a:solidFill>
            <a:prstDash val="solid"/>
          </a:ln>
        </p:spPr>
      </p:sp>
      <p:sp>
        <p:nvSpPr>
          <p:cNvPr id="3" name="Notizenplatzhalter 2">
            <a:extLst>
              <a:ext uri="{FF2B5EF4-FFF2-40B4-BE49-F238E27FC236}">
                <a16:creationId xmlns:a16="http://schemas.microsoft.com/office/drawing/2014/main" id="{C8F7617B-7727-4F81-8B4E-7E0E93479CAB}"/>
              </a:ext>
            </a:extLst>
          </p:cNvPr>
          <p:cNvSpPr txBox="1">
            <a:spLocks noGrp="1"/>
          </p:cNvSpPr>
          <p:nvPr>
            <p:ph type="body" sz="quarter" idx="1"/>
          </p:nvPr>
        </p:nvSpPr>
        <p:spPr>
          <a:xfrm>
            <a:off x="685800" y="4343400"/>
            <a:ext cx="5486043" cy="4114800"/>
          </a:xfrm>
        </p:spPr>
        <p:txBody>
          <a:bodyPr/>
          <a:lstStyle/>
          <a:p>
            <a:pPr lvl="0"/>
            <a:r>
              <a:rPr lang="de-DE" sz="1400"/>
              <a:t>Siehe vorhergehende Folie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70836-472C-4441-BDC6-9E78F132B8E8}"/>
              </a:ext>
            </a:extLst>
          </p:cNvPr>
          <p:cNvSpPr txBox="1">
            <a:spLocks noGrp="1"/>
          </p:cNvSpPr>
          <p:nvPr>
            <p:ph type="ctrTitle"/>
          </p:nvPr>
        </p:nvSpPr>
        <p:spPr>
          <a:xfrm>
            <a:off x="1143000" y="1122361"/>
            <a:ext cx="6858000" cy="2387598"/>
          </a:xfrm>
        </p:spPr>
        <p:txBody>
          <a:bodyPr anchor="b"/>
          <a:lstStyle>
            <a:lvl1pPr>
              <a:defRPr sz="6000"/>
            </a:lvl1pPr>
          </a:lstStyle>
          <a:p>
            <a:pPr lvl="0"/>
            <a:r>
              <a:rPr lang="de-DE"/>
              <a:t>Mastertitelformat bearbeiten</a:t>
            </a:r>
          </a:p>
        </p:txBody>
      </p:sp>
      <p:sp>
        <p:nvSpPr>
          <p:cNvPr id="3" name="Untertitel 2">
            <a:extLst>
              <a:ext uri="{FF2B5EF4-FFF2-40B4-BE49-F238E27FC236}">
                <a16:creationId xmlns:a16="http://schemas.microsoft.com/office/drawing/2014/main" id="{DF672A9A-4376-4B6D-B5EA-573CF17A9F04}"/>
              </a:ext>
            </a:extLst>
          </p:cNvPr>
          <p:cNvSpPr txBox="1">
            <a:spLocks noGrp="1"/>
          </p:cNvSpPr>
          <p:nvPr>
            <p:ph type="subTitle" idx="1"/>
          </p:nvPr>
        </p:nvSpPr>
        <p:spPr>
          <a:xfrm>
            <a:off x="1143000" y="3602041"/>
            <a:ext cx="6858000" cy="1655758"/>
          </a:xfrm>
        </p:spPr>
        <p:txBody>
          <a:bodyPr anchorCtr="1"/>
          <a:lstStyle>
            <a:lvl1pPr algn="ctr">
              <a:defRPr sz="2400"/>
            </a:lvl1pPr>
          </a:lstStyle>
          <a:p>
            <a:pPr lvl="0"/>
            <a:r>
              <a:rPr lang="de-DE"/>
              <a:t>Master-Untertitelformat bearbeiten</a:t>
            </a:r>
          </a:p>
        </p:txBody>
      </p:sp>
      <p:sp>
        <p:nvSpPr>
          <p:cNvPr id="4" name="Datumsplatzhalter 3">
            <a:extLst>
              <a:ext uri="{FF2B5EF4-FFF2-40B4-BE49-F238E27FC236}">
                <a16:creationId xmlns:a16="http://schemas.microsoft.com/office/drawing/2014/main" id="{029F53E5-8769-4F91-9702-F9C84B2B922D}"/>
              </a:ext>
            </a:extLst>
          </p:cNvPr>
          <p:cNvSpPr txBox="1">
            <a:spLocks noGrp="1"/>
          </p:cNvSpPr>
          <p:nvPr>
            <p:ph type="dt" sz="half" idx="7"/>
          </p:nvPr>
        </p:nvSpPr>
        <p:spPr/>
        <p:txBody>
          <a:bodyPr/>
          <a:lstStyle>
            <a:lvl1pPr>
              <a:defRPr/>
            </a:lvl1pPr>
          </a:lstStyle>
          <a:p>
            <a:pPr lvl="0"/>
            <a:endParaRPr lang="de-DE"/>
          </a:p>
        </p:txBody>
      </p:sp>
      <p:sp>
        <p:nvSpPr>
          <p:cNvPr id="5" name="Fußzeilenplatzhalter 4">
            <a:extLst>
              <a:ext uri="{FF2B5EF4-FFF2-40B4-BE49-F238E27FC236}">
                <a16:creationId xmlns:a16="http://schemas.microsoft.com/office/drawing/2014/main" id="{39260A93-AECD-443B-8FAF-28E790439EA3}"/>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CD1FF8A8-9225-4843-88C4-90B2E8064E8A}"/>
              </a:ext>
            </a:extLst>
          </p:cNvPr>
          <p:cNvSpPr txBox="1">
            <a:spLocks noGrp="1"/>
          </p:cNvSpPr>
          <p:nvPr>
            <p:ph type="sldNum" sz="quarter" idx="8"/>
          </p:nvPr>
        </p:nvSpPr>
        <p:spPr/>
        <p:txBody>
          <a:bodyPr/>
          <a:lstStyle>
            <a:lvl1pPr>
              <a:defRPr/>
            </a:lvl1pPr>
          </a:lstStyle>
          <a:p>
            <a:pPr lvl="0"/>
            <a:fld id="{26CBF30D-6899-483E-B94C-B410D9C67E4F}" type="slidenum">
              <a:t>‹#›</a:t>
            </a:fld>
            <a:endParaRPr lang="de-DE"/>
          </a:p>
        </p:txBody>
      </p:sp>
    </p:spTree>
    <p:extLst>
      <p:ext uri="{BB962C8B-B14F-4D97-AF65-F5344CB8AC3E}">
        <p14:creationId xmlns:p14="http://schemas.microsoft.com/office/powerpoint/2010/main" val="277134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1534F-C49A-4F34-A963-63F8D60EF891}"/>
              </a:ext>
            </a:extLst>
          </p:cNvPr>
          <p:cNvSpPr txBox="1">
            <a:spLocks noGrp="1"/>
          </p:cNvSpPr>
          <p:nvPr>
            <p:ph type="title"/>
          </p:nvPr>
        </p:nvSpPr>
        <p:spPr/>
        <p:txBody>
          <a:bodyPr/>
          <a:lstStyle>
            <a:lvl1pPr>
              <a:defRPr/>
            </a:lvl1pPr>
          </a:lstStyle>
          <a:p>
            <a:pPr lvl="0"/>
            <a:r>
              <a:rPr lang="de-DE"/>
              <a:t>Mastertitelformat bearbeiten</a:t>
            </a:r>
          </a:p>
        </p:txBody>
      </p:sp>
      <p:sp>
        <p:nvSpPr>
          <p:cNvPr id="3" name="Vertikaler Textplatzhalter 2">
            <a:extLst>
              <a:ext uri="{FF2B5EF4-FFF2-40B4-BE49-F238E27FC236}">
                <a16:creationId xmlns:a16="http://schemas.microsoft.com/office/drawing/2014/main" id="{C350C611-7931-4F44-8DE8-1CDA0CF4FD0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DC4631-4C12-4ADB-8D7A-224C99E25CA9}"/>
              </a:ext>
            </a:extLst>
          </p:cNvPr>
          <p:cNvSpPr txBox="1">
            <a:spLocks noGrp="1"/>
          </p:cNvSpPr>
          <p:nvPr>
            <p:ph type="dt" sz="half" idx="7"/>
          </p:nvPr>
        </p:nvSpPr>
        <p:spPr/>
        <p:txBody>
          <a:bodyPr/>
          <a:lstStyle>
            <a:lvl1pPr>
              <a:defRPr/>
            </a:lvl1pPr>
          </a:lstStyle>
          <a:p>
            <a:pPr lvl="0"/>
            <a:endParaRPr lang="de-DE"/>
          </a:p>
        </p:txBody>
      </p:sp>
      <p:sp>
        <p:nvSpPr>
          <p:cNvPr id="5" name="Fußzeilenplatzhalter 4">
            <a:extLst>
              <a:ext uri="{FF2B5EF4-FFF2-40B4-BE49-F238E27FC236}">
                <a16:creationId xmlns:a16="http://schemas.microsoft.com/office/drawing/2014/main" id="{E630AF02-E300-43D8-B6F1-70D98F92F95D}"/>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6FC9EEE9-B201-4DF2-86D2-5D365032DB23}"/>
              </a:ext>
            </a:extLst>
          </p:cNvPr>
          <p:cNvSpPr txBox="1">
            <a:spLocks noGrp="1"/>
          </p:cNvSpPr>
          <p:nvPr>
            <p:ph type="sldNum" sz="quarter" idx="8"/>
          </p:nvPr>
        </p:nvSpPr>
        <p:spPr/>
        <p:txBody>
          <a:bodyPr/>
          <a:lstStyle>
            <a:lvl1pPr>
              <a:defRPr/>
            </a:lvl1pPr>
          </a:lstStyle>
          <a:p>
            <a:pPr lvl="0"/>
            <a:fld id="{95D15642-E157-4A57-8892-A2350A09ECFE}" type="slidenum">
              <a:t>‹#›</a:t>
            </a:fld>
            <a:endParaRPr lang="de-DE"/>
          </a:p>
        </p:txBody>
      </p:sp>
    </p:spTree>
    <p:extLst>
      <p:ext uri="{BB962C8B-B14F-4D97-AF65-F5344CB8AC3E}">
        <p14:creationId xmlns:p14="http://schemas.microsoft.com/office/powerpoint/2010/main" val="150991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EEB5EB0-6B89-4F75-93BC-6074D98A0974}"/>
              </a:ext>
            </a:extLst>
          </p:cNvPr>
          <p:cNvSpPr txBox="1">
            <a:spLocks noGrp="1"/>
          </p:cNvSpPr>
          <p:nvPr>
            <p:ph type="title" orient="vert"/>
          </p:nvPr>
        </p:nvSpPr>
        <p:spPr>
          <a:xfrm>
            <a:off x="6629400" y="128592"/>
            <a:ext cx="2057400" cy="5997577"/>
          </a:xfrm>
        </p:spPr>
        <p:txBody>
          <a:bodyPr vert="eaVert"/>
          <a:lstStyle>
            <a:lvl1pPr>
              <a:defRPr/>
            </a:lvl1pPr>
          </a:lstStyle>
          <a:p>
            <a:pPr lvl="0"/>
            <a:r>
              <a:rPr lang="de-DE"/>
              <a:t>Mastertitelformat bearbeiten</a:t>
            </a:r>
          </a:p>
        </p:txBody>
      </p:sp>
      <p:sp>
        <p:nvSpPr>
          <p:cNvPr id="3" name="Vertikaler Textplatzhalter 2">
            <a:extLst>
              <a:ext uri="{FF2B5EF4-FFF2-40B4-BE49-F238E27FC236}">
                <a16:creationId xmlns:a16="http://schemas.microsoft.com/office/drawing/2014/main" id="{C2C4FFA4-A5EB-4C99-A4EE-C43CF93FA4F2}"/>
              </a:ext>
            </a:extLst>
          </p:cNvPr>
          <p:cNvSpPr txBox="1">
            <a:spLocks noGrp="1"/>
          </p:cNvSpPr>
          <p:nvPr>
            <p:ph type="body" orient="vert" idx="1"/>
          </p:nvPr>
        </p:nvSpPr>
        <p:spPr>
          <a:xfrm>
            <a:off x="457200" y="128592"/>
            <a:ext cx="6019796" cy="5997577"/>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7056C5-CAD8-4359-83B2-763A34167F6A}"/>
              </a:ext>
            </a:extLst>
          </p:cNvPr>
          <p:cNvSpPr txBox="1">
            <a:spLocks noGrp="1"/>
          </p:cNvSpPr>
          <p:nvPr>
            <p:ph type="dt" sz="half" idx="7"/>
          </p:nvPr>
        </p:nvSpPr>
        <p:spPr/>
        <p:txBody>
          <a:bodyPr/>
          <a:lstStyle>
            <a:lvl1pPr>
              <a:defRPr/>
            </a:lvl1pPr>
          </a:lstStyle>
          <a:p>
            <a:pPr lvl="0"/>
            <a:endParaRPr lang="de-DE"/>
          </a:p>
        </p:txBody>
      </p:sp>
      <p:sp>
        <p:nvSpPr>
          <p:cNvPr id="5" name="Fußzeilenplatzhalter 4">
            <a:extLst>
              <a:ext uri="{FF2B5EF4-FFF2-40B4-BE49-F238E27FC236}">
                <a16:creationId xmlns:a16="http://schemas.microsoft.com/office/drawing/2014/main" id="{3ADFEF74-319C-4471-829B-0513B5E198E6}"/>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6A72E558-3EED-4718-8270-E7668335F697}"/>
              </a:ext>
            </a:extLst>
          </p:cNvPr>
          <p:cNvSpPr txBox="1">
            <a:spLocks noGrp="1"/>
          </p:cNvSpPr>
          <p:nvPr>
            <p:ph type="sldNum" sz="quarter" idx="8"/>
          </p:nvPr>
        </p:nvSpPr>
        <p:spPr/>
        <p:txBody>
          <a:bodyPr/>
          <a:lstStyle>
            <a:lvl1pPr>
              <a:defRPr/>
            </a:lvl1pPr>
          </a:lstStyle>
          <a:p>
            <a:pPr lvl="0"/>
            <a:fld id="{452E2503-DF51-4F3D-A577-A5B86A6E35A3}" type="slidenum">
              <a:t>‹#›</a:t>
            </a:fld>
            <a:endParaRPr lang="de-DE"/>
          </a:p>
        </p:txBody>
      </p:sp>
    </p:spTree>
    <p:extLst>
      <p:ext uri="{BB962C8B-B14F-4D97-AF65-F5344CB8AC3E}">
        <p14:creationId xmlns:p14="http://schemas.microsoft.com/office/powerpoint/2010/main" val="110655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E37AF-9092-4FCB-BD4C-8DB0718FB9F3}"/>
              </a:ext>
            </a:extLst>
          </p:cNvPr>
          <p:cNvSpPr txBox="1">
            <a:spLocks noGrp="1"/>
          </p:cNvSpPr>
          <p:nvPr>
            <p:ph type="title"/>
          </p:nvPr>
        </p:nvSpPr>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B74F5F28-4273-420F-9BAE-6FC08B394F2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9E4A7E-79DF-440E-B2CD-5BA372F37610}"/>
              </a:ext>
            </a:extLst>
          </p:cNvPr>
          <p:cNvSpPr txBox="1">
            <a:spLocks noGrp="1"/>
          </p:cNvSpPr>
          <p:nvPr>
            <p:ph type="dt" sz="half" idx="7"/>
          </p:nvPr>
        </p:nvSpPr>
        <p:spPr/>
        <p:txBody>
          <a:bodyPr/>
          <a:lstStyle>
            <a:lvl1pPr>
              <a:defRPr/>
            </a:lvl1pPr>
          </a:lstStyle>
          <a:p>
            <a:pPr lvl="0"/>
            <a:endParaRPr lang="de-DE"/>
          </a:p>
        </p:txBody>
      </p:sp>
      <p:sp>
        <p:nvSpPr>
          <p:cNvPr id="5" name="Fußzeilenplatzhalter 4">
            <a:extLst>
              <a:ext uri="{FF2B5EF4-FFF2-40B4-BE49-F238E27FC236}">
                <a16:creationId xmlns:a16="http://schemas.microsoft.com/office/drawing/2014/main" id="{01EC70F8-545F-482B-8958-83E7FFE87DB9}"/>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894499B8-ED1F-428C-89E0-EFA050232485}"/>
              </a:ext>
            </a:extLst>
          </p:cNvPr>
          <p:cNvSpPr txBox="1">
            <a:spLocks noGrp="1"/>
          </p:cNvSpPr>
          <p:nvPr>
            <p:ph type="sldNum" sz="quarter" idx="8"/>
          </p:nvPr>
        </p:nvSpPr>
        <p:spPr/>
        <p:txBody>
          <a:bodyPr/>
          <a:lstStyle>
            <a:lvl1pPr>
              <a:defRPr/>
            </a:lvl1pPr>
          </a:lstStyle>
          <a:p>
            <a:pPr lvl="0"/>
            <a:fld id="{39521F93-26A2-449C-A5D4-FBC2AC8622F1}" type="slidenum">
              <a:t>‹#›</a:t>
            </a:fld>
            <a:endParaRPr lang="de-DE"/>
          </a:p>
        </p:txBody>
      </p:sp>
    </p:spTree>
    <p:extLst>
      <p:ext uri="{BB962C8B-B14F-4D97-AF65-F5344CB8AC3E}">
        <p14:creationId xmlns:p14="http://schemas.microsoft.com/office/powerpoint/2010/main" val="31772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1B2E0-4959-48E7-8D76-DEF982812ED4}"/>
              </a:ext>
            </a:extLst>
          </p:cNvPr>
          <p:cNvSpPr txBox="1">
            <a:spLocks noGrp="1"/>
          </p:cNvSpPr>
          <p:nvPr>
            <p:ph type="title"/>
          </p:nvPr>
        </p:nvSpPr>
        <p:spPr>
          <a:xfrm>
            <a:off x="623885" y="1709735"/>
            <a:ext cx="7886700" cy="2852735"/>
          </a:xfrm>
        </p:spPr>
        <p:txBody>
          <a:bodyPr anchor="b"/>
          <a:lstStyle>
            <a:lvl1pPr>
              <a:defRPr sz="6000"/>
            </a:lvl1pPr>
          </a:lstStyle>
          <a:p>
            <a:pPr lvl="0"/>
            <a:r>
              <a:rPr lang="de-DE"/>
              <a:t>Mastertitelformat bearbeiten</a:t>
            </a:r>
          </a:p>
        </p:txBody>
      </p:sp>
      <p:sp>
        <p:nvSpPr>
          <p:cNvPr id="3" name="Textplatzhalter 2">
            <a:extLst>
              <a:ext uri="{FF2B5EF4-FFF2-40B4-BE49-F238E27FC236}">
                <a16:creationId xmlns:a16="http://schemas.microsoft.com/office/drawing/2014/main" id="{04B18019-1457-496A-B8E2-6BA56E69580E}"/>
              </a:ext>
            </a:extLst>
          </p:cNvPr>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de-DE"/>
              <a:t>Mastertextformat bearbeiten</a:t>
            </a:r>
          </a:p>
        </p:txBody>
      </p:sp>
      <p:sp>
        <p:nvSpPr>
          <p:cNvPr id="4" name="Datumsplatzhalter 3">
            <a:extLst>
              <a:ext uri="{FF2B5EF4-FFF2-40B4-BE49-F238E27FC236}">
                <a16:creationId xmlns:a16="http://schemas.microsoft.com/office/drawing/2014/main" id="{AD8D4A4F-F6F0-4E98-BDFC-2DFB4DB540CF}"/>
              </a:ext>
            </a:extLst>
          </p:cNvPr>
          <p:cNvSpPr txBox="1">
            <a:spLocks noGrp="1"/>
          </p:cNvSpPr>
          <p:nvPr>
            <p:ph type="dt" sz="half" idx="7"/>
          </p:nvPr>
        </p:nvSpPr>
        <p:spPr/>
        <p:txBody>
          <a:bodyPr/>
          <a:lstStyle>
            <a:lvl1pPr>
              <a:defRPr/>
            </a:lvl1pPr>
          </a:lstStyle>
          <a:p>
            <a:pPr lvl="0"/>
            <a:endParaRPr lang="de-DE"/>
          </a:p>
        </p:txBody>
      </p:sp>
      <p:sp>
        <p:nvSpPr>
          <p:cNvPr id="5" name="Fußzeilenplatzhalter 4">
            <a:extLst>
              <a:ext uri="{FF2B5EF4-FFF2-40B4-BE49-F238E27FC236}">
                <a16:creationId xmlns:a16="http://schemas.microsoft.com/office/drawing/2014/main" id="{546226D9-C551-4121-8EC6-FCB0638B07D6}"/>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46EC2CC7-B5EB-442A-A358-33C54A812A2E}"/>
              </a:ext>
            </a:extLst>
          </p:cNvPr>
          <p:cNvSpPr txBox="1">
            <a:spLocks noGrp="1"/>
          </p:cNvSpPr>
          <p:nvPr>
            <p:ph type="sldNum" sz="quarter" idx="8"/>
          </p:nvPr>
        </p:nvSpPr>
        <p:spPr/>
        <p:txBody>
          <a:bodyPr/>
          <a:lstStyle>
            <a:lvl1pPr>
              <a:defRPr/>
            </a:lvl1pPr>
          </a:lstStyle>
          <a:p>
            <a:pPr lvl="0"/>
            <a:fld id="{52DF56EA-48D1-49B5-AF49-6D7EEB81D7D2}" type="slidenum">
              <a:t>‹#›</a:t>
            </a:fld>
            <a:endParaRPr lang="de-DE"/>
          </a:p>
        </p:txBody>
      </p:sp>
    </p:spTree>
    <p:extLst>
      <p:ext uri="{BB962C8B-B14F-4D97-AF65-F5344CB8AC3E}">
        <p14:creationId xmlns:p14="http://schemas.microsoft.com/office/powerpoint/2010/main" val="231644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AB49E-809B-4FF8-A15E-176D743C393B}"/>
              </a:ext>
            </a:extLst>
          </p:cNvPr>
          <p:cNvSpPr txBox="1">
            <a:spLocks noGrp="1"/>
          </p:cNvSpPr>
          <p:nvPr>
            <p:ph type="title"/>
          </p:nvPr>
        </p:nvSpPr>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E43B7B10-358B-47DE-BCA5-1DDFBFB818DA}"/>
              </a:ext>
            </a:extLst>
          </p:cNvPr>
          <p:cNvSpPr txBox="1">
            <a:spLocks noGrp="1"/>
          </p:cNvSpPr>
          <p:nvPr>
            <p:ph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210211A-1C20-440F-B2B7-1C0059CFF770}"/>
              </a:ext>
            </a:extLst>
          </p:cNvPr>
          <p:cNvSpPr txBox="1">
            <a:spLocks noGrp="1"/>
          </p:cNvSpPr>
          <p:nvPr>
            <p:ph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1022059-632D-4C3C-9FD5-8CF42242D8D5}"/>
              </a:ext>
            </a:extLst>
          </p:cNvPr>
          <p:cNvSpPr txBox="1">
            <a:spLocks noGrp="1"/>
          </p:cNvSpPr>
          <p:nvPr>
            <p:ph type="dt" sz="half" idx="7"/>
          </p:nvPr>
        </p:nvSpPr>
        <p:spPr/>
        <p:txBody>
          <a:bodyPr/>
          <a:lstStyle>
            <a:lvl1pPr>
              <a:defRPr/>
            </a:lvl1pPr>
          </a:lstStyle>
          <a:p>
            <a:pPr lvl="0"/>
            <a:endParaRPr lang="de-DE"/>
          </a:p>
        </p:txBody>
      </p:sp>
      <p:sp>
        <p:nvSpPr>
          <p:cNvPr id="6" name="Fußzeilenplatzhalter 5">
            <a:extLst>
              <a:ext uri="{FF2B5EF4-FFF2-40B4-BE49-F238E27FC236}">
                <a16:creationId xmlns:a16="http://schemas.microsoft.com/office/drawing/2014/main" id="{B36680D0-022E-4A07-9B1B-B4AB9912DC15}"/>
              </a:ext>
            </a:extLst>
          </p:cNvPr>
          <p:cNvSpPr txBox="1">
            <a:spLocks noGrp="1"/>
          </p:cNvSpPr>
          <p:nvPr>
            <p:ph type="ftr" sz="quarter" idx="9"/>
          </p:nvPr>
        </p:nvSpPr>
        <p:spPr/>
        <p:txBody>
          <a:bodyPr/>
          <a:lstStyle>
            <a:lvl1pPr>
              <a:defRPr/>
            </a:lvl1pPr>
          </a:lstStyle>
          <a:p>
            <a:pPr lvl="0"/>
            <a:endParaRPr lang="de-DE"/>
          </a:p>
        </p:txBody>
      </p:sp>
      <p:sp>
        <p:nvSpPr>
          <p:cNvPr id="7" name="Foliennummernplatzhalter 6">
            <a:extLst>
              <a:ext uri="{FF2B5EF4-FFF2-40B4-BE49-F238E27FC236}">
                <a16:creationId xmlns:a16="http://schemas.microsoft.com/office/drawing/2014/main" id="{0978651A-8946-47F9-A719-ED068CBDF2FA}"/>
              </a:ext>
            </a:extLst>
          </p:cNvPr>
          <p:cNvSpPr txBox="1">
            <a:spLocks noGrp="1"/>
          </p:cNvSpPr>
          <p:nvPr>
            <p:ph type="sldNum" sz="quarter" idx="8"/>
          </p:nvPr>
        </p:nvSpPr>
        <p:spPr/>
        <p:txBody>
          <a:bodyPr/>
          <a:lstStyle>
            <a:lvl1pPr>
              <a:defRPr/>
            </a:lvl1pPr>
          </a:lstStyle>
          <a:p>
            <a:pPr lvl="0"/>
            <a:fld id="{518A718E-77C6-42C4-A794-58F53122FB0B}" type="slidenum">
              <a:t>‹#›</a:t>
            </a:fld>
            <a:endParaRPr lang="de-DE"/>
          </a:p>
        </p:txBody>
      </p:sp>
    </p:spTree>
    <p:extLst>
      <p:ext uri="{BB962C8B-B14F-4D97-AF65-F5344CB8AC3E}">
        <p14:creationId xmlns:p14="http://schemas.microsoft.com/office/powerpoint/2010/main" val="324384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375E5-21CF-4675-8BD5-7E3BFB959394}"/>
              </a:ext>
            </a:extLst>
          </p:cNvPr>
          <p:cNvSpPr txBox="1">
            <a:spLocks noGrp="1"/>
          </p:cNvSpPr>
          <p:nvPr>
            <p:ph type="title"/>
          </p:nvPr>
        </p:nvSpPr>
        <p:spPr>
          <a:xfrm>
            <a:off x="630241" y="365129"/>
            <a:ext cx="7886700" cy="1325559"/>
          </a:xfrm>
        </p:spPr>
        <p:txBody>
          <a:bodyPr/>
          <a:lstStyle>
            <a:lvl1pPr>
              <a:defRPr/>
            </a:lvl1pPr>
          </a:lstStyle>
          <a:p>
            <a:pPr lvl="0"/>
            <a:r>
              <a:rPr lang="de-DE"/>
              <a:t>Mastertitelformat bearbeiten</a:t>
            </a:r>
          </a:p>
        </p:txBody>
      </p:sp>
      <p:sp>
        <p:nvSpPr>
          <p:cNvPr id="3" name="Textplatzhalter 2">
            <a:extLst>
              <a:ext uri="{FF2B5EF4-FFF2-40B4-BE49-F238E27FC236}">
                <a16:creationId xmlns:a16="http://schemas.microsoft.com/office/drawing/2014/main" id="{99ACA00C-9C3A-4E32-980C-311BA940C711}"/>
              </a:ext>
            </a:extLst>
          </p:cNvPr>
          <p:cNvSpPr txBox="1">
            <a:spLocks noGrp="1"/>
          </p:cNvSpPr>
          <p:nvPr>
            <p:ph type="body" idx="1"/>
          </p:nvPr>
        </p:nvSpPr>
        <p:spPr>
          <a:xfrm>
            <a:off x="630241" y="1681160"/>
            <a:ext cx="3868734" cy="823910"/>
          </a:xfrm>
        </p:spPr>
        <p:txBody>
          <a:bodyPr anchor="b"/>
          <a:lstStyle>
            <a:lvl1pPr>
              <a:defRPr sz="2400" b="1"/>
            </a:lvl1pPr>
          </a:lstStyle>
          <a:p>
            <a:pPr lvl="0"/>
            <a:r>
              <a:rPr lang="de-DE"/>
              <a:t>Mastertextformat bearbeiten</a:t>
            </a:r>
          </a:p>
        </p:txBody>
      </p:sp>
      <p:sp>
        <p:nvSpPr>
          <p:cNvPr id="4" name="Inhaltsplatzhalter 3">
            <a:extLst>
              <a:ext uri="{FF2B5EF4-FFF2-40B4-BE49-F238E27FC236}">
                <a16:creationId xmlns:a16="http://schemas.microsoft.com/office/drawing/2014/main" id="{13E1D584-3B31-4A90-85AE-49DBE3AEEB77}"/>
              </a:ext>
            </a:extLst>
          </p:cNvPr>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B808DC4-3EF0-44F0-A028-E9C2D0C12EAC}"/>
              </a:ext>
            </a:extLst>
          </p:cNvPr>
          <p:cNvSpPr txBox="1">
            <a:spLocks noGrp="1"/>
          </p:cNvSpPr>
          <p:nvPr>
            <p:ph type="body" idx="3"/>
          </p:nvPr>
        </p:nvSpPr>
        <p:spPr>
          <a:xfrm>
            <a:off x="4629149" y="1681160"/>
            <a:ext cx="3887791" cy="823910"/>
          </a:xfrm>
        </p:spPr>
        <p:txBody>
          <a:bodyPr anchor="b"/>
          <a:lstStyle>
            <a:lvl1pPr>
              <a:defRPr sz="2400" b="1"/>
            </a:lvl1pPr>
          </a:lstStyle>
          <a:p>
            <a:pPr lvl="0"/>
            <a:r>
              <a:rPr lang="de-DE"/>
              <a:t>Mastertextformat bearbeiten</a:t>
            </a:r>
          </a:p>
        </p:txBody>
      </p:sp>
      <p:sp>
        <p:nvSpPr>
          <p:cNvPr id="6" name="Inhaltsplatzhalter 5">
            <a:extLst>
              <a:ext uri="{FF2B5EF4-FFF2-40B4-BE49-F238E27FC236}">
                <a16:creationId xmlns:a16="http://schemas.microsoft.com/office/drawing/2014/main" id="{CE884E0A-EAB3-4EC6-A6A4-49885BB97D98}"/>
              </a:ext>
            </a:extLst>
          </p:cNvPr>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AC6139B-4529-476C-8CFE-A0ACDCFA4FF0}"/>
              </a:ext>
            </a:extLst>
          </p:cNvPr>
          <p:cNvSpPr txBox="1">
            <a:spLocks noGrp="1"/>
          </p:cNvSpPr>
          <p:nvPr>
            <p:ph type="dt" sz="half" idx="7"/>
          </p:nvPr>
        </p:nvSpPr>
        <p:spPr/>
        <p:txBody>
          <a:bodyPr/>
          <a:lstStyle>
            <a:lvl1pPr>
              <a:defRPr/>
            </a:lvl1pPr>
          </a:lstStyle>
          <a:p>
            <a:pPr lvl="0"/>
            <a:endParaRPr lang="de-DE"/>
          </a:p>
        </p:txBody>
      </p:sp>
      <p:sp>
        <p:nvSpPr>
          <p:cNvPr id="8" name="Fußzeilenplatzhalter 7">
            <a:extLst>
              <a:ext uri="{FF2B5EF4-FFF2-40B4-BE49-F238E27FC236}">
                <a16:creationId xmlns:a16="http://schemas.microsoft.com/office/drawing/2014/main" id="{AAA4AD6D-EDFE-4A1A-8429-94E00923B7AD}"/>
              </a:ext>
            </a:extLst>
          </p:cNvPr>
          <p:cNvSpPr txBox="1">
            <a:spLocks noGrp="1"/>
          </p:cNvSpPr>
          <p:nvPr>
            <p:ph type="ftr" sz="quarter" idx="9"/>
          </p:nvPr>
        </p:nvSpPr>
        <p:spPr/>
        <p:txBody>
          <a:bodyPr/>
          <a:lstStyle>
            <a:lvl1pPr>
              <a:defRPr/>
            </a:lvl1pPr>
          </a:lstStyle>
          <a:p>
            <a:pPr lvl="0"/>
            <a:endParaRPr lang="de-DE"/>
          </a:p>
        </p:txBody>
      </p:sp>
      <p:sp>
        <p:nvSpPr>
          <p:cNvPr id="9" name="Foliennummernplatzhalter 8">
            <a:extLst>
              <a:ext uri="{FF2B5EF4-FFF2-40B4-BE49-F238E27FC236}">
                <a16:creationId xmlns:a16="http://schemas.microsoft.com/office/drawing/2014/main" id="{436CABE4-B9D4-432A-AF58-904B02C06CC5}"/>
              </a:ext>
            </a:extLst>
          </p:cNvPr>
          <p:cNvSpPr txBox="1">
            <a:spLocks noGrp="1"/>
          </p:cNvSpPr>
          <p:nvPr>
            <p:ph type="sldNum" sz="quarter" idx="8"/>
          </p:nvPr>
        </p:nvSpPr>
        <p:spPr/>
        <p:txBody>
          <a:bodyPr/>
          <a:lstStyle>
            <a:lvl1pPr>
              <a:defRPr/>
            </a:lvl1pPr>
          </a:lstStyle>
          <a:p>
            <a:pPr lvl="0"/>
            <a:fld id="{27890A26-B2FB-434A-9E52-5956D888675D}" type="slidenum">
              <a:t>‹#›</a:t>
            </a:fld>
            <a:endParaRPr lang="de-DE"/>
          </a:p>
        </p:txBody>
      </p:sp>
    </p:spTree>
    <p:extLst>
      <p:ext uri="{BB962C8B-B14F-4D97-AF65-F5344CB8AC3E}">
        <p14:creationId xmlns:p14="http://schemas.microsoft.com/office/powerpoint/2010/main" val="118810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77465-A777-4CD5-808D-E02006B394A1}"/>
              </a:ext>
            </a:extLst>
          </p:cNvPr>
          <p:cNvSpPr txBox="1">
            <a:spLocks noGrp="1"/>
          </p:cNvSpPr>
          <p:nvPr>
            <p:ph type="title"/>
          </p:nvPr>
        </p:nvSpPr>
        <p:spPr/>
        <p:txBody>
          <a:bodyPr/>
          <a:lstStyle>
            <a:lvl1pPr>
              <a:defRPr/>
            </a:lvl1pPr>
          </a:lstStyle>
          <a:p>
            <a:pPr lvl="0"/>
            <a:r>
              <a:rPr lang="de-DE"/>
              <a:t>Mastertitelformat bearbeiten</a:t>
            </a:r>
          </a:p>
        </p:txBody>
      </p:sp>
      <p:sp>
        <p:nvSpPr>
          <p:cNvPr id="3" name="Datumsplatzhalter 2">
            <a:extLst>
              <a:ext uri="{FF2B5EF4-FFF2-40B4-BE49-F238E27FC236}">
                <a16:creationId xmlns:a16="http://schemas.microsoft.com/office/drawing/2014/main" id="{F46D3E2F-B5E6-4D0D-8985-E474107B0BB5}"/>
              </a:ext>
            </a:extLst>
          </p:cNvPr>
          <p:cNvSpPr txBox="1">
            <a:spLocks noGrp="1"/>
          </p:cNvSpPr>
          <p:nvPr>
            <p:ph type="dt" sz="half" idx="7"/>
          </p:nvPr>
        </p:nvSpPr>
        <p:spPr/>
        <p:txBody>
          <a:bodyPr/>
          <a:lstStyle>
            <a:lvl1pPr>
              <a:defRPr/>
            </a:lvl1pPr>
          </a:lstStyle>
          <a:p>
            <a:pPr lvl="0"/>
            <a:endParaRPr lang="de-DE"/>
          </a:p>
        </p:txBody>
      </p:sp>
      <p:sp>
        <p:nvSpPr>
          <p:cNvPr id="4" name="Fußzeilenplatzhalter 3">
            <a:extLst>
              <a:ext uri="{FF2B5EF4-FFF2-40B4-BE49-F238E27FC236}">
                <a16:creationId xmlns:a16="http://schemas.microsoft.com/office/drawing/2014/main" id="{96F13B2F-F3EE-44C8-BD5C-0D1428CECB1B}"/>
              </a:ext>
            </a:extLst>
          </p:cNvPr>
          <p:cNvSpPr txBox="1">
            <a:spLocks noGrp="1"/>
          </p:cNvSpPr>
          <p:nvPr>
            <p:ph type="ftr" sz="quarter" idx="9"/>
          </p:nvPr>
        </p:nvSpPr>
        <p:spPr/>
        <p:txBody>
          <a:bodyPr/>
          <a:lstStyle>
            <a:lvl1pPr>
              <a:defRPr/>
            </a:lvl1pPr>
          </a:lstStyle>
          <a:p>
            <a:pPr lvl="0"/>
            <a:endParaRPr lang="de-DE"/>
          </a:p>
        </p:txBody>
      </p:sp>
      <p:sp>
        <p:nvSpPr>
          <p:cNvPr id="5" name="Foliennummernplatzhalter 4">
            <a:extLst>
              <a:ext uri="{FF2B5EF4-FFF2-40B4-BE49-F238E27FC236}">
                <a16:creationId xmlns:a16="http://schemas.microsoft.com/office/drawing/2014/main" id="{D04B6C14-1B71-4A18-9214-543E07AA2A71}"/>
              </a:ext>
            </a:extLst>
          </p:cNvPr>
          <p:cNvSpPr txBox="1">
            <a:spLocks noGrp="1"/>
          </p:cNvSpPr>
          <p:nvPr>
            <p:ph type="sldNum" sz="quarter" idx="8"/>
          </p:nvPr>
        </p:nvSpPr>
        <p:spPr/>
        <p:txBody>
          <a:bodyPr/>
          <a:lstStyle>
            <a:lvl1pPr>
              <a:defRPr/>
            </a:lvl1pPr>
          </a:lstStyle>
          <a:p>
            <a:pPr lvl="0"/>
            <a:fld id="{106C07BD-9363-47EA-869E-AD080DBAE06C}" type="slidenum">
              <a:t>‹#›</a:t>
            </a:fld>
            <a:endParaRPr lang="de-DE"/>
          </a:p>
        </p:txBody>
      </p:sp>
    </p:spTree>
    <p:extLst>
      <p:ext uri="{BB962C8B-B14F-4D97-AF65-F5344CB8AC3E}">
        <p14:creationId xmlns:p14="http://schemas.microsoft.com/office/powerpoint/2010/main" val="151351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DA53A57-0CC0-4D48-B300-A024BA0CE562}"/>
              </a:ext>
            </a:extLst>
          </p:cNvPr>
          <p:cNvSpPr txBox="1">
            <a:spLocks noGrp="1"/>
          </p:cNvSpPr>
          <p:nvPr>
            <p:ph type="dt" sz="half" idx="7"/>
          </p:nvPr>
        </p:nvSpPr>
        <p:spPr/>
        <p:txBody>
          <a:bodyPr/>
          <a:lstStyle>
            <a:lvl1pPr>
              <a:defRPr/>
            </a:lvl1pPr>
          </a:lstStyle>
          <a:p>
            <a:pPr lvl="0"/>
            <a:endParaRPr lang="de-DE"/>
          </a:p>
        </p:txBody>
      </p:sp>
      <p:sp>
        <p:nvSpPr>
          <p:cNvPr id="3" name="Fußzeilenplatzhalter 2">
            <a:extLst>
              <a:ext uri="{FF2B5EF4-FFF2-40B4-BE49-F238E27FC236}">
                <a16:creationId xmlns:a16="http://schemas.microsoft.com/office/drawing/2014/main" id="{815AF4F5-A147-4115-A9BA-FFF75CAA1804}"/>
              </a:ext>
            </a:extLst>
          </p:cNvPr>
          <p:cNvSpPr txBox="1">
            <a:spLocks noGrp="1"/>
          </p:cNvSpPr>
          <p:nvPr>
            <p:ph type="ftr" sz="quarter" idx="9"/>
          </p:nvPr>
        </p:nvSpPr>
        <p:spPr/>
        <p:txBody>
          <a:bodyPr/>
          <a:lstStyle>
            <a:lvl1pPr>
              <a:defRPr/>
            </a:lvl1pPr>
          </a:lstStyle>
          <a:p>
            <a:pPr lvl="0"/>
            <a:endParaRPr lang="de-DE"/>
          </a:p>
        </p:txBody>
      </p:sp>
      <p:sp>
        <p:nvSpPr>
          <p:cNvPr id="4" name="Foliennummernplatzhalter 3">
            <a:extLst>
              <a:ext uri="{FF2B5EF4-FFF2-40B4-BE49-F238E27FC236}">
                <a16:creationId xmlns:a16="http://schemas.microsoft.com/office/drawing/2014/main" id="{99D69909-6F90-4EC5-9C13-4764A12A3870}"/>
              </a:ext>
            </a:extLst>
          </p:cNvPr>
          <p:cNvSpPr txBox="1">
            <a:spLocks noGrp="1"/>
          </p:cNvSpPr>
          <p:nvPr>
            <p:ph type="sldNum" sz="quarter" idx="8"/>
          </p:nvPr>
        </p:nvSpPr>
        <p:spPr/>
        <p:txBody>
          <a:bodyPr/>
          <a:lstStyle>
            <a:lvl1pPr>
              <a:defRPr/>
            </a:lvl1pPr>
          </a:lstStyle>
          <a:p>
            <a:pPr lvl="0"/>
            <a:fld id="{A7442EFA-5188-440B-A376-C4D7289DB677}" type="slidenum">
              <a:t>‹#›</a:t>
            </a:fld>
            <a:endParaRPr lang="de-DE"/>
          </a:p>
        </p:txBody>
      </p:sp>
    </p:spTree>
    <p:extLst>
      <p:ext uri="{BB962C8B-B14F-4D97-AF65-F5344CB8AC3E}">
        <p14:creationId xmlns:p14="http://schemas.microsoft.com/office/powerpoint/2010/main" val="12913479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F962D-C7E2-44D8-A5DA-0A8E214D7BD5}"/>
              </a:ext>
            </a:extLst>
          </p:cNvPr>
          <p:cNvSpPr txBox="1">
            <a:spLocks noGrp="1"/>
          </p:cNvSpPr>
          <p:nvPr>
            <p:ph type="title"/>
          </p:nvPr>
        </p:nvSpPr>
        <p:spPr>
          <a:xfrm>
            <a:off x="630241" y="457200"/>
            <a:ext cx="2949570" cy="1600200"/>
          </a:xfrm>
        </p:spPr>
        <p:txBody>
          <a:bodyPr anchor="b"/>
          <a:lstStyle>
            <a:lvl1pPr>
              <a:defRPr sz="3200"/>
            </a:lvl1pPr>
          </a:lstStyle>
          <a:p>
            <a:pPr lvl="0"/>
            <a:r>
              <a:rPr lang="de-DE"/>
              <a:t>Mastertitelformat bearbeiten</a:t>
            </a:r>
          </a:p>
        </p:txBody>
      </p:sp>
      <p:sp>
        <p:nvSpPr>
          <p:cNvPr id="3" name="Inhaltsplatzhalter 2">
            <a:extLst>
              <a:ext uri="{FF2B5EF4-FFF2-40B4-BE49-F238E27FC236}">
                <a16:creationId xmlns:a16="http://schemas.microsoft.com/office/drawing/2014/main" id="{01208D63-FB0B-45AF-86AF-DBB13B944999}"/>
              </a:ext>
            </a:extLst>
          </p:cNvPr>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E1AE35E-D907-42EA-8F9A-FA7EA9AAF2FC}"/>
              </a:ext>
            </a:extLst>
          </p:cNvPr>
          <p:cNvSpPr txBox="1">
            <a:spLocks noGrp="1"/>
          </p:cNvSpPr>
          <p:nvPr>
            <p:ph type="body" idx="2"/>
          </p:nvPr>
        </p:nvSpPr>
        <p:spPr>
          <a:xfrm>
            <a:off x="630241" y="2057400"/>
            <a:ext cx="2949570" cy="3811584"/>
          </a:xfrm>
        </p:spPr>
        <p:txBody>
          <a:bodyPr/>
          <a:lstStyle>
            <a:lvl1pPr>
              <a:defRPr sz="1600"/>
            </a:lvl1pPr>
          </a:lstStyle>
          <a:p>
            <a:pPr lvl="0"/>
            <a:r>
              <a:rPr lang="de-DE"/>
              <a:t>Mastertextformat bearbeiten</a:t>
            </a:r>
          </a:p>
        </p:txBody>
      </p:sp>
      <p:sp>
        <p:nvSpPr>
          <p:cNvPr id="5" name="Datumsplatzhalter 4">
            <a:extLst>
              <a:ext uri="{FF2B5EF4-FFF2-40B4-BE49-F238E27FC236}">
                <a16:creationId xmlns:a16="http://schemas.microsoft.com/office/drawing/2014/main" id="{D10D4723-D9F8-4AEF-A7F6-3909E6799C45}"/>
              </a:ext>
            </a:extLst>
          </p:cNvPr>
          <p:cNvSpPr txBox="1">
            <a:spLocks noGrp="1"/>
          </p:cNvSpPr>
          <p:nvPr>
            <p:ph type="dt" sz="half" idx="7"/>
          </p:nvPr>
        </p:nvSpPr>
        <p:spPr/>
        <p:txBody>
          <a:bodyPr/>
          <a:lstStyle>
            <a:lvl1pPr>
              <a:defRPr/>
            </a:lvl1pPr>
          </a:lstStyle>
          <a:p>
            <a:pPr lvl="0"/>
            <a:endParaRPr lang="de-DE"/>
          </a:p>
        </p:txBody>
      </p:sp>
      <p:sp>
        <p:nvSpPr>
          <p:cNvPr id="6" name="Fußzeilenplatzhalter 5">
            <a:extLst>
              <a:ext uri="{FF2B5EF4-FFF2-40B4-BE49-F238E27FC236}">
                <a16:creationId xmlns:a16="http://schemas.microsoft.com/office/drawing/2014/main" id="{E983F626-E3DF-4EEC-8FDD-6FBAFB47BABC}"/>
              </a:ext>
            </a:extLst>
          </p:cNvPr>
          <p:cNvSpPr txBox="1">
            <a:spLocks noGrp="1"/>
          </p:cNvSpPr>
          <p:nvPr>
            <p:ph type="ftr" sz="quarter" idx="9"/>
          </p:nvPr>
        </p:nvSpPr>
        <p:spPr/>
        <p:txBody>
          <a:bodyPr/>
          <a:lstStyle>
            <a:lvl1pPr>
              <a:defRPr/>
            </a:lvl1pPr>
          </a:lstStyle>
          <a:p>
            <a:pPr lvl="0"/>
            <a:endParaRPr lang="de-DE"/>
          </a:p>
        </p:txBody>
      </p:sp>
      <p:sp>
        <p:nvSpPr>
          <p:cNvPr id="7" name="Foliennummernplatzhalter 6">
            <a:extLst>
              <a:ext uri="{FF2B5EF4-FFF2-40B4-BE49-F238E27FC236}">
                <a16:creationId xmlns:a16="http://schemas.microsoft.com/office/drawing/2014/main" id="{9EBE051E-3865-406C-93DC-45BB957B6909}"/>
              </a:ext>
            </a:extLst>
          </p:cNvPr>
          <p:cNvSpPr txBox="1">
            <a:spLocks noGrp="1"/>
          </p:cNvSpPr>
          <p:nvPr>
            <p:ph type="sldNum" sz="quarter" idx="8"/>
          </p:nvPr>
        </p:nvSpPr>
        <p:spPr/>
        <p:txBody>
          <a:bodyPr/>
          <a:lstStyle>
            <a:lvl1pPr>
              <a:defRPr/>
            </a:lvl1pPr>
          </a:lstStyle>
          <a:p>
            <a:pPr lvl="0"/>
            <a:fld id="{5395E03A-6836-47DF-81C4-9651853A85C7}" type="slidenum">
              <a:t>‹#›</a:t>
            </a:fld>
            <a:endParaRPr lang="de-DE"/>
          </a:p>
        </p:txBody>
      </p:sp>
    </p:spTree>
    <p:extLst>
      <p:ext uri="{BB962C8B-B14F-4D97-AF65-F5344CB8AC3E}">
        <p14:creationId xmlns:p14="http://schemas.microsoft.com/office/powerpoint/2010/main" val="253437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FB3F1-CE98-4BF6-8C7B-503415208999}"/>
              </a:ext>
            </a:extLst>
          </p:cNvPr>
          <p:cNvSpPr txBox="1">
            <a:spLocks noGrp="1"/>
          </p:cNvSpPr>
          <p:nvPr>
            <p:ph type="title"/>
          </p:nvPr>
        </p:nvSpPr>
        <p:spPr>
          <a:xfrm>
            <a:off x="630241" y="457200"/>
            <a:ext cx="2949570" cy="1600200"/>
          </a:xfrm>
        </p:spPr>
        <p:txBody>
          <a:bodyPr anchor="b"/>
          <a:lstStyle>
            <a:lvl1pPr>
              <a:defRPr sz="3200"/>
            </a:lvl1pPr>
          </a:lstStyle>
          <a:p>
            <a:pPr lvl="0"/>
            <a:r>
              <a:rPr lang="de-DE"/>
              <a:t>Mastertitelformat bearbeiten</a:t>
            </a:r>
          </a:p>
        </p:txBody>
      </p:sp>
      <p:sp>
        <p:nvSpPr>
          <p:cNvPr id="3" name="Bildplatzhalter 2">
            <a:extLst>
              <a:ext uri="{FF2B5EF4-FFF2-40B4-BE49-F238E27FC236}">
                <a16:creationId xmlns:a16="http://schemas.microsoft.com/office/drawing/2014/main" id="{310A7ADB-FC68-4BCC-A0F7-2D20BC0F12E8}"/>
              </a:ext>
            </a:extLst>
          </p:cNvPr>
          <p:cNvSpPr txBox="1">
            <a:spLocks noGrp="1"/>
          </p:cNvSpPr>
          <p:nvPr>
            <p:ph type="pic" idx="1"/>
          </p:nvPr>
        </p:nvSpPr>
        <p:spPr>
          <a:xfrm>
            <a:off x="3887791" y="987423"/>
            <a:ext cx="4629149" cy="4873623"/>
          </a:xfrm>
        </p:spPr>
        <p:txBody>
          <a:bodyPr/>
          <a:lstStyle>
            <a:lvl1pPr>
              <a:defRPr/>
            </a:lvl1pPr>
          </a:lstStyle>
          <a:p>
            <a:pPr lvl="0"/>
            <a:endParaRPr lang="de-DE"/>
          </a:p>
        </p:txBody>
      </p:sp>
      <p:sp>
        <p:nvSpPr>
          <p:cNvPr id="4" name="Textplatzhalter 3">
            <a:extLst>
              <a:ext uri="{FF2B5EF4-FFF2-40B4-BE49-F238E27FC236}">
                <a16:creationId xmlns:a16="http://schemas.microsoft.com/office/drawing/2014/main" id="{0ACD8804-B22A-4FD6-AD20-719FF7D1CEDC}"/>
              </a:ext>
            </a:extLst>
          </p:cNvPr>
          <p:cNvSpPr txBox="1">
            <a:spLocks noGrp="1"/>
          </p:cNvSpPr>
          <p:nvPr>
            <p:ph type="body" idx="2"/>
          </p:nvPr>
        </p:nvSpPr>
        <p:spPr>
          <a:xfrm>
            <a:off x="630241" y="2057400"/>
            <a:ext cx="2949570" cy="3811584"/>
          </a:xfrm>
        </p:spPr>
        <p:txBody>
          <a:bodyPr/>
          <a:lstStyle>
            <a:lvl1pPr>
              <a:defRPr sz="1600"/>
            </a:lvl1pPr>
          </a:lstStyle>
          <a:p>
            <a:pPr lvl="0"/>
            <a:r>
              <a:rPr lang="de-DE"/>
              <a:t>Mastertextformat bearbeiten</a:t>
            </a:r>
          </a:p>
        </p:txBody>
      </p:sp>
      <p:sp>
        <p:nvSpPr>
          <p:cNvPr id="5" name="Datumsplatzhalter 4">
            <a:extLst>
              <a:ext uri="{FF2B5EF4-FFF2-40B4-BE49-F238E27FC236}">
                <a16:creationId xmlns:a16="http://schemas.microsoft.com/office/drawing/2014/main" id="{705F2319-AAFB-4A81-B110-6C0BA86E5EB6}"/>
              </a:ext>
            </a:extLst>
          </p:cNvPr>
          <p:cNvSpPr txBox="1">
            <a:spLocks noGrp="1"/>
          </p:cNvSpPr>
          <p:nvPr>
            <p:ph type="dt" sz="half" idx="7"/>
          </p:nvPr>
        </p:nvSpPr>
        <p:spPr/>
        <p:txBody>
          <a:bodyPr/>
          <a:lstStyle>
            <a:lvl1pPr>
              <a:defRPr/>
            </a:lvl1pPr>
          </a:lstStyle>
          <a:p>
            <a:pPr lvl="0"/>
            <a:endParaRPr lang="de-DE"/>
          </a:p>
        </p:txBody>
      </p:sp>
      <p:sp>
        <p:nvSpPr>
          <p:cNvPr id="6" name="Fußzeilenplatzhalter 5">
            <a:extLst>
              <a:ext uri="{FF2B5EF4-FFF2-40B4-BE49-F238E27FC236}">
                <a16:creationId xmlns:a16="http://schemas.microsoft.com/office/drawing/2014/main" id="{70FDCAAC-D045-49A1-AD06-725A70F3E77A}"/>
              </a:ext>
            </a:extLst>
          </p:cNvPr>
          <p:cNvSpPr txBox="1">
            <a:spLocks noGrp="1"/>
          </p:cNvSpPr>
          <p:nvPr>
            <p:ph type="ftr" sz="quarter" idx="9"/>
          </p:nvPr>
        </p:nvSpPr>
        <p:spPr/>
        <p:txBody>
          <a:bodyPr/>
          <a:lstStyle>
            <a:lvl1pPr>
              <a:defRPr/>
            </a:lvl1pPr>
          </a:lstStyle>
          <a:p>
            <a:pPr lvl="0"/>
            <a:endParaRPr lang="de-DE"/>
          </a:p>
        </p:txBody>
      </p:sp>
      <p:sp>
        <p:nvSpPr>
          <p:cNvPr id="7" name="Foliennummernplatzhalter 6">
            <a:extLst>
              <a:ext uri="{FF2B5EF4-FFF2-40B4-BE49-F238E27FC236}">
                <a16:creationId xmlns:a16="http://schemas.microsoft.com/office/drawing/2014/main" id="{CE9A11CD-7A07-45A1-ACB3-C5B0C4029299}"/>
              </a:ext>
            </a:extLst>
          </p:cNvPr>
          <p:cNvSpPr txBox="1">
            <a:spLocks noGrp="1"/>
          </p:cNvSpPr>
          <p:nvPr>
            <p:ph type="sldNum" sz="quarter" idx="8"/>
          </p:nvPr>
        </p:nvSpPr>
        <p:spPr/>
        <p:txBody>
          <a:bodyPr/>
          <a:lstStyle>
            <a:lvl1pPr>
              <a:defRPr/>
            </a:lvl1pPr>
          </a:lstStyle>
          <a:p>
            <a:pPr lvl="0"/>
            <a:fld id="{37DFA6C9-5A68-44A3-929B-2416DDE0E1B4}" type="slidenum">
              <a:t>‹#›</a:t>
            </a:fld>
            <a:endParaRPr lang="de-DE"/>
          </a:p>
        </p:txBody>
      </p:sp>
    </p:spTree>
    <p:extLst>
      <p:ext uri="{BB962C8B-B14F-4D97-AF65-F5344CB8AC3E}">
        <p14:creationId xmlns:p14="http://schemas.microsoft.com/office/powerpoint/2010/main" val="220604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13C6ADB-4BE1-4C8D-ABFF-48374134102E}"/>
              </a:ext>
            </a:extLst>
          </p:cNvPr>
          <p:cNvSpPr txBox="1">
            <a:spLocks noGrp="1"/>
          </p:cNvSpPr>
          <p:nvPr>
            <p:ph type="title"/>
          </p:nvPr>
        </p:nvSpPr>
        <p:spPr>
          <a:xfrm>
            <a:off x="457200" y="128875"/>
            <a:ext cx="8229600" cy="1434602"/>
          </a:xfrm>
          <a:prstGeom prst="rect">
            <a:avLst/>
          </a:prstGeom>
          <a:noFill/>
          <a:ln>
            <a:noFill/>
          </a:ln>
        </p:spPr>
        <p:txBody>
          <a:bodyPr vert="horz" wrap="square" lIns="90004" tIns="46798" rIns="90004" bIns="46798" anchor="ctr" anchorCtr="1" compatLnSpc="1">
            <a:noAutofit/>
          </a:bodyPr>
          <a:lstStyle/>
          <a:p>
            <a:pPr lvl="0"/>
            <a:endParaRPr lang="de-DE"/>
          </a:p>
        </p:txBody>
      </p:sp>
      <p:sp>
        <p:nvSpPr>
          <p:cNvPr id="3" name="Textplatzhalter 2">
            <a:extLst>
              <a:ext uri="{FF2B5EF4-FFF2-40B4-BE49-F238E27FC236}">
                <a16:creationId xmlns:a16="http://schemas.microsoft.com/office/drawing/2014/main" id="{751E7F50-39B5-4F59-BFA3-C99967347598}"/>
              </a:ext>
            </a:extLst>
          </p:cNvPr>
          <p:cNvSpPr txBox="1">
            <a:spLocks noGrp="1"/>
          </p:cNvSpPr>
          <p:nvPr>
            <p:ph type="body" idx="1"/>
          </p:nvPr>
        </p:nvSpPr>
        <p:spPr>
          <a:xfrm>
            <a:off x="457200" y="1600200"/>
            <a:ext cx="8229600" cy="4526280"/>
          </a:xfrm>
          <a:prstGeom prst="rect">
            <a:avLst/>
          </a:prstGeom>
          <a:noFill/>
          <a:ln>
            <a:noFill/>
          </a:ln>
        </p:spPr>
        <p:txBody>
          <a:bodyPr vert="horz" wrap="square" lIns="90004" tIns="46798" rIns="90004" bIns="46798" anchor="t" anchorCtr="0" compatLnSpc="1">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AE2B3FA-3AB4-4CB6-BA79-158FAE61A06D}"/>
              </a:ext>
            </a:extLst>
          </p:cNvPr>
          <p:cNvSpPr txBox="1">
            <a:spLocks noGrp="1"/>
          </p:cNvSpPr>
          <p:nvPr>
            <p:ph type="dt" sz="half" idx="2"/>
          </p:nvPr>
        </p:nvSpPr>
        <p:spPr>
          <a:xfrm>
            <a:off x="456843" y="6244922"/>
            <a:ext cx="2133715" cy="476640"/>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de-DE" sz="1400" b="0" i="0" u="none" strike="noStrike" kern="1200" cap="none" spc="0" baseline="0">
                <a:solidFill>
                  <a:srgbClr val="000000"/>
                </a:solidFill>
                <a:uFillTx/>
                <a:latin typeface="Arial" pitchFamily="18"/>
                <a:ea typeface="Arial" pitchFamily="2"/>
                <a:cs typeface="Arial" pitchFamily="2"/>
              </a:defRPr>
            </a:lvl1pPr>
          </a:lstStyle>
          <a:p>
            <a:pPr lvl="0"/>
            <a:endParaRPr lang="de-DE"/>
          </a:p>
        </p:txBody>
      </p:sp>
      <p:sp>
        <p:nvSpPr>
          <p:cNvPr id="5" name="Fußzeilenplatzhalter 4">
            <a:extLst>
              <a:ext uri="{FF2B5EF4-FFF2-40B4-BE49-F238E27FC236}">
                <a16:creationId xmlns:a16="http://schemas.microsoft.com/office/drawing/2014/main" id="{0C26B489-076F-4EB4-833D-91A01D780BB0}"/>
              </a:ext>
            </a:extLst>
          </p:cNvPr>
          <p:cNvSpPr txBox="1">
            <a:spLocks noGrp="1"/>
          </p:cNvSpPr>
          <p:nvPr>
            <p:ph type="ftr" sz="quarter" idx="3"/>
          </p:nvPr>
        </p:nvSpPr>
        <p:spPr>
          <a:xfrm>
            <a:off x="3124075" y="6244922"/>
            <a:ext cx="2895840" cy="476640"/>
          </a:xfrm>
          <a:prstGeom prst="rect">
            <a:avLst/>
          </a:prstGeom>
          <a:noFill/>
          <a:ln>
            <a:noFill/>
          </a:ln>
        </p:spPr>
        <p:txBody>
          <a:bodyPr vert="horz" wrap="square" lIns="90004" tIns="46798" rIns="90004" bIns="46798" anchor="t" anchorCtr="1" compatLnSpc="1">
            <a:noAutofit/>
          </a:bodyPr>
          <a:lstStyle>
            <a:lvl1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de-DE" sz="1400" b="0" i="0" u="none" strike="noStrike" kern="1200" cap="none" spc="0" baseline="0">
                <a:solidFill>
                  <a:srgbClr val="000000"/>
                </a:solidFill>
                <a:uFillTx/>
                <a:latin typeface="Arial" pitchFamily="18"/>
                <a:ea typeface="Arial" pitchFamily="2"/>
                <a:cs typeface="Arial" pitchFamily="2"/>
              </a:defRPr>
            </a:lvl1pPr>
          </a:lstStyle>
          <a:p>
            <a:pPr lvl="0"/>
            <a:endParaRPr lang="de-DE"/>
          </a:p>
        </p:txBody>
      </p:sp>
      <p:sp>
        <p:nvSpPr>
          <p:cNvPr id="6" name="Foliennummernplatzhalter 5">
            <a:extLst>
              <a:ext uri="{FF2B5EF4-FFF2-40B4-BE49-F238E27FC236}">
                <a16:creationId xmlns:a16="http://schemas.microsoft.com/office/drawing/2014/main" id="{0D99E105-CC7E-4D76-94DC-B8F317B0FAD2}"/>
              </a:ext>
            </a:extLst>
          </p:cNvPr>
          <p:cNvSpPr txBox="1">
            <a:spLocks noGrp="1"/>
          </p:cNvSpPr>
          <p:nvPr>
            <p:ph type="sldNum" sz="quarter" idx="4"/>
          </p:nvPr>
        </p:nvSpPr>
        <p:spPr>
          <a:xfrm>
            <a:off x="6552718" y="6244922"/>
            <a:ext cx="2133715" cy="476640"/>
          </a:xfrm>
          <a:prstGeom prst="rect">
            <a:avLst/>
          </a:prstGeom>
          <a:noFill/>
          <a:ln>
            <a:noFill/>
          </a:ln>
        </p:spPr>
        <p:txBody>
          <a:bodyPr vert="horz" wrap="square" lIns="90004" tIns="46798" rIns="90004" bIns="46798" anchor="t" anchorCtr="0" compatLnSpc="1">
            <a:noAutofit/>
          </a:bodyPr>
          <a:lstStyle>
            <a:lvl1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de-DE" sz="1400" b="0" i="0" u="none" strike="noStrike" kern="1200" cap="none" spc="0" baseline="0">
                <a:solidFill>
                  <a:srgbClr val="000000"/>
                </a:solidFill>
                <a:uFillTx/>
                <a:latin typeface="Arial" pitchFamily="18"/>
                <a:ea typeface="Arial" pitchFamily="2"/>
                <a:cs typeface="Arial" pitchFamily="2"/>
              </a:defRPr>
            </a:lvl1pPr>
          </a:lstStyle>
          <a:p>
            <a:pPr lvl="0"/>
            <a:fld id="{F69413ED-0DF5-4371-B15E-2B9A5AF9223F}" type="slidenum">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de-DE" sz="4400" b="0" i="0" u="none" strike="noStrike" kern="0" cap="none" spc="0" baseline="0">
          <a:solidFill>
            <a:srgbClr val="000000"/>
          </a:solidFill>
          <a:uFillTx/>
          <a:latin typeface="Arial" pitchFamily="18"/>
          <a:cs typeface="Arial" pitchFamily="2"/>
        </a:defRPr>
      </a:lvl1pPr>
    </p:titleStyle>
    <p:bodyStyle>
      <a:lvl1pPr marL="0" marR="0" lvl="0" indent="0" algn="l" defTabSz="914400" rtl="0" fontAlgn="auto" hangingPunct="1">
        <a:lnSpc>
          <a:spcPct val="100000"/>
        </a:lnSpc>
        <a:spcBef>
          <a:spcPts val="800"/>
        </a:spcBef>
        <a:spcAft>
          <a:spcPts val="0"/>
        </a:spcAft>
        <a:buNone/>
        <a:tabLst>
          <a:tab pos="571317" algn="l"/>
          <a:tab pos="1485717" algn="l"/>
          <a:tab pos="2400117" algn="l"/>
          <a:tab pos="3314517" algn="l"/>
          <a:tab pos="4228917" algn="l"/>
          <a:tab pos="5143317" algn="l"/>
          <a:tab pos="6057717" algn="l"/>
          <a:tab pos="6972117" algn="l"/>
          <a:tab pos="7886517" algn="l"/>
          <a:tab pos="8800917" algn="l"/>
          <a:tab pos="9715317" algn="l"/>
        </a:tabLst>
        <a:defRPr lang="de-DE" sz="3200" b="0" i="0" u="none" strike="noStrike" kern="0" cap="none" spc="0" baseline="0">
          <a:solidFill>
            <a:srgbClr val="000000"/>
          </a:solidFill>
          <a:uFillTx/>
          <a:latin typeface="Arial" pitchFamily="18"/>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www.skatkurs.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6.jpg"/><Relationship Id="rId3" Type="http://schemas.openxmlformats.org/officeDocument/2006/relationships/image" Target="../media/image13.jpg"/><Relationship Id="rId7" Type="http://schemas.openxmlformats.org/officeDocument/2006/relationships/image" Target="../media/image9.jpg"/><Relationship Id="rId12"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g"/><Relationship Id="rId11" Type="http://schemas.openxmlformats.org/officeDocument/2006/relationships/image" Target="../media/image14.jpg"/><Relationship Id="rId5" Type="http://schemas.openxmlformats.org/officeDocument/2006/relationships/image" Target="../media/image19.jpg"/><Relationship Id="rId10" Type="http://schemas.openxmlformats.org/officeDocument/2006/relationships/image" Target="../media/image12.jpg"/><Relationship Id="rId4" Type="http://schemas.openxmlformats.org/officeDocument/2006/relationships/image" Target="../media/image18.jpg"/><Relationship Id="rId9" Type="http://schemas.openxmlformats.org/officeDocument/2006/relationships/image" Target="../media/image11.jpg"/><Relationship Id="rId14" Type="http://schemas.openxmlformats.org/officeDocument/2006/relationships/image" Target="../media/image5.jpg"/></Relationships>
</file>

<file path=ppt/slides/_rels/slide17.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3" Type="http://schemas.openxmlformats.org/officeDocument/2006/relationships/image" Target="../media/image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3.jpg"/><Relationship Id="rId9" Type="http://schemas.openxmlformats.org/officeDocument/2006/relationships/image" Target="../media/image22.jpg"/><Relationship Id="rId1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12.jpg"/><Relationship Id="rId10" Type="http://schemas.openxmlformats.org/officeDocument/2006/relationships/image" Target="../media/image16.jpg"/><Relationship Id="rId4" Type="http://schemas.openxmlformats.org/officeDocument/2006/relationships/image" Target="../media/image11.jpg"/><Relationship Id="rId9"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13.jpg"/><Relationship Id="rId7" Type="http://schemas.openxmlformats.org/officeDocument/2006/relationships/image" Target="../media/image35.jpg"/><Relationship Id="rId12"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16.jpg"/><Relationship Id="rId5" Type="http://schemas.openxmlformats.org/officeDocument/2006/relationships/image" Target="../media/image33.jpg"/><Relationship Id="rId10" Type="http://schemas.openxmlformats.org/officeDocument/2006/relationships/image" Target="../media/image21.jpg"/><Relationship Id="rId4" Type="http://schemas.openxmlformats.org/officeDocument/2006/relationships/image" Target="../media/image32.jpg"/><Relationship Id="rId9"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13.jpg"/><Relationship Id="rId7" Type="http://schemas.openxmlformats.org/officeDocument/2006/relationships/image" Target="../media/image32.jpg"/><Relationship Id="rId12"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0.jpg"/><Relationship Id="rId11" Type="http://schemas.openxmlformats.org/officeDocument/2006/relationships/image" Target="../media/image16.jpg"/><Relationship Id="rId5" Type="http://schemas.openxmlformats.org/officeDocument/2006/relationships/image" Target="../media/image19.jpg"/><Relationship Id="rId10" Type="http://schemas.openxmlformats.org/officeDocument/2006/relationships/image" Target="../media/image33.jpg"/><Relationship Id="rId4" Type="http://schemas.openxmlformats.org/officeDocument/2006/relationships/image" Target="../media/image18.jpg"/><Relationship Id="rId9" Type="http://schemas.openxmlformats.org/officeDocument/2006/relationships/image" Target="../media/image34.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12.jpg"/><Relationship Id="rId10" Type="http://schemas.openxmlformats.org/officeDocument/2006/relationships/image" Target="../media/image16.jpg"/><Relationship Id="rId4" Type="http://schemas.openxmlformats.org/officeDocument/2006/relationships/image" Target="../media/image11.jpg"/><Relationship Id="rId9" Type="http://schemas.openxmlformats.org/officeDocument/2006/relationships/image" Target="../media/image15.jpg"/></Relationships>
</file>

<file path=ppt/slides/_rels/slide5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wuestewelt.de/"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hyperlink" Target="http://www.spielkarten.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mfrskv.de/"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hyperlink" Target="http://www.skatclub-die-maurer.de/" TargetMode="External"/><Relationship Id="rId5" Type="http://schemas.openxmlformats.org/officeDocument/2006/relationships/hyperlink" Target="http://www.skatkurs.de/" TargetMode="External"/><Relationship Id="rId4" Type="http://schemas.openxmlformats.org/officeDocument/2006/relationships/hyperlink" Target="http://www.aaron-hutzler.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C96EEB45-61BB-4336-B695-1A9FBB961B0A}"/>
              </a:ext>
            </a:extLst>
          </p:cNvPr>
          <p:cNvPicPr>
            <a:picLocks noChangeAspect="1"/>
          </p:cNvPicPr>
          <p:nvPr/>
        </p:nvPicPr>
        <p:blipFill>
          <a:blip r:embed="rId3">
            <a:lum/>
            <a:alphaModFix/>
          </a:blip>
          <a:srcRect/>
          <a:stretch>
            <a:fillRect/>
          </a:stretch>
        </p:blipFill>
        <p:spPr>
          <a:xfrm>
            <a:off x="2313715" y="2522162"/>
            <a:ext cx="4490280" cy="3012481"/>
          </a:xfrm>
          <a:prstGeom prst="rect">
            <a:avLst/>
          </a:prstGeom>
          <a:noFill/>
          <a:ln cap="flat">
            <a:noFill/>
          </a:ln>
        </p:spPr>
      </p:pic>
      <p:sp>
        <p:nvSpPr>
          <p:cNvPr id="3" name="Freihandform: Form 2">
            <a:extLst>
              <a:ext uri="{FF2B5EF4-FFF2-40B4-BE49-F238E27FC236}">
                <a16:creationId xmlns:a16="http://schemas.microsoft.com/office/drawing/2014/main" id="{3E361DF2-9057-439C-9252-DB3C4886D275}"/>
              </a:ext>
            </a:extLst>
          </p:cNvPr>
          <p:cNvSpPr/>
          <p:nvPr/>
        </p:nvSpPr>
        <p:spPr>
          <a:xfrm>
            <a:off x="0" y="5812923"/>
            <a:ext cx="9144000" cy="71135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200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4000" b="1" i="0" u="none" strike="noStrike" kern="1200" cap="none" spc="0" baseline="0" dirty="0">
                <a:solidFill>
                  <a:srgbClr val="0066FF"/>
                </a:solidFill>
                <a:uFillTx/>
                <a:latin typeface="Verdana" pitchFamily="34"/>
                <a:ea typeface="Arial" pitchFamily="2"/>
                <a:cs typeface="Arial" pitchFamily="2"/>
                <a:hlinkClick r:id="rId4"/>
              </a:rPr>
              <a:t>www.skatkurs.de</a:t>
            </a:r>
          </a:p>
        </p:txBody>
      </p:sp>
      <p:pic>
        <p:nvPicPr>
          <p:cNvPr id="4" name="">
            <a:extLst>
              <a:ext uri="{FF2B5EF4-FFF2-40B4-BE49-F238E27FC236}">
                <a16:creationId xmlns:a16="http://schemas.microsoft.com/office/drawing/2014/main" id="{6FBB64CD-0C1B-4EF9-B476-F54C74A62899}"/>
              </a:ext>
            </a:extLst>
          </p:cNvPr>
          <p:cNvPicPr>
            <a:picLocks noChangeAspect="1"/>
          </p:cNvPicPr>
          <p:nvPr/>
        </p:nvPicPr>
        <p:blipFill>
          <a:blip r:embed="rId5">
            <a:lum/>
            <a:alphaModFix/>
          </a:blip>
          <a:srcRect/>
          <a:stretch>
            <a:fillRect/>
          </a:stretch>
        </p:blipFill>
        <p:spPr>
          <a:xfrm>
            <a:off x="612364" y="205557"/>
            <a:ext cx="7962476" cy="2285643"/>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F93C2BCB-0B31-41B3-B401-6C24C9690DCD}"/>
              </a:ext>
            </a:extLst>
          </p:cNvPr>
          <p:cNvSpPr/>
          <p:nvPr/>
        </p:nvSpPr>
        <p:spPr>
          <a:xfrm>
            <a:off x="3048115" y="3276715"/>
            <a:ext cx="5715000" cy="52055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75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Verdana" pitchFamily="34"/>
                <a:ea typeface="Lucida Sans Unicode" pitchFamily="2"/>
                <a:cs typeface="Tahoma" pitchFamily="2"/>
              </a:rPr>
              <a:t>6. Neun      Zählwert: 0 Augen</a:t>
            </a:r>
          </a:p>
        </p:txBody>
      </p:sp>
      <p:pic>
        <p:nvPicPr>
          <p:cNvPr id="3" name="">
            <a:extLst>
              <a:ext uri="{FF2B5EF4-FFF2-40B4-BE49-F238E27FC236}">
                <a16:creationId xmlns:a16="http://schemas.microsoft.com/office/drawing/2014/main" id="{765A59E6-E388-4CA9-A4F4-5F7A88615568}"/>
              </a:ext>
            </a:extLst>
          </p:cNvPr>
          <p:cNvPicPr>
            <a:picLocks noChangeAspect="1"/>
          </p:cNvPicPr>
          <p:nvPr/>
        </p:nvPicPr>
        <p:blipFill>
          <a:blip r:embed="rId3">
            <a:lum/>
            <a:alphaModFix/>
          </a:blip>
          <a:srcRect/>
          <a:stretch>
            <a:fillRect/>
          </a:stretch>
        </p:blipFill>
        <p:spPr>
          <a:xfrm>
            <a:off x="380884" y="1752475"/>
            <a:ext cx="2333877" cy="3562557"/>
          </a:xfrm>
          <a:prstGeom prst="rect">
            <a:avLst/>
          </a:prstGeom>
          <a:noFill/>
          <a:ln cap="flat">
            <a:noFill/>
          </a:ln>
        </p:spPr>
      </p:pic>
      <p:sp>
        <p:nvSpPr>
          <p:cNvPr id="4" name="Titel 3">
            <a:extLst>
              <a:ext uri="{FF2B5EF4-FFF2-40B4-BE49-F238E27FC236}">
                <a16:creationId xmlns:a16="http://schemas.microsoft.com/office/drawing/2014/main" id="{52C89EBA-6073-4F2A-BC45-A587C1832F47}"/>
              </a:ext>
            </a:extLst>
          </p:cNvPr>
          <p:cNvSpPr txBox="1">
            <a:spLocks noGrp="1"/>
          </p:cNvSpPr>
          <p:nvPr>
            <p:ph type="title" idx="4294967295"/>
          </p:nvPr>
        </p:nvSpPr>
        <p:spPr>
          <a:xfrm>
            <a:off x="0" y="228600"/>
            <a:ext cx="9144000" cy="1312922"/>
          </a:xfrm>
        </p:spPr>
        <p:txBody>
          <a:bodyPr>
            <a:spAutoFit/>
          </a:bodyPr>
          <a:lstStyle/>
          <a:p>
            <a:pPr lvl="0"/>
            <a:r>
              <a:rPr lang="de-DE" sz="4000" b="1">
                <a:solidFill>
                  <a:srgbClr val="3366FF"/>
                </a:solidFill>
                <a:latin typeface="Verdana" pitchFamily="34"/>
              </a:rPr>
              <a:t>Woran erkennt man Skatkarten?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0"/>
                                          </p:val>
                                        </p:tav>
                                        <p:tav tm="100000">
                                          <p:val>
                                            <p:strVal val="#ppt_w"/>
                                          </p:val>
                                        </p:tav>
                                      </p:tavLst>
                                    </p:anim>
                                    <p:anim calcmode="lin" valueType="num">
                                      <p:cBhvr>
                                        <p:cTn id="14" dur="1000" fill="hold"/>
                                        <p:tgtEl>
                                          <p:spTgt spid="2"/>
                                        </p:tgtEl>
                                        <p:attrNameLst>
                                          <p:attrName>ppt_h</p:attrName>
                                        </p:attrNameLst>
                                      </p:cBhvr>
                                      <p:tavLst>
                                        <p:tav tm="0">
                                          <p:val>
                                            <p:str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strVal val="0"/>
                                          </p:val>
                                        </p:tav>
                                        <p:tav tm="100000">
                                          <p:val>
                                            <p:strVal val="1"/>
                                          </p:val>
                                        </p:tav>
                                      </p:tavLst>
                                    </p:anim>
                                    <p:anim calcmode="lin" valueType="num">
                                      <p:cBhvr>
                                        <p:cTn id="16" dur="1000" fill="hold"/>
                                        <p:tgtEl>
                                          <p:spTgt spid="2"/>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91F045C5-72B2-45EB-8BF0-BC0672CEDE89}"/>
              </a:ext>
            </a:extLst>
          </p:cNvPr>
          <p:cNvSpPr/>
          <p:nvPr/>
        </p:nvSpPr>
        <p:spPr>
          <a:xfrm>
            <a:off x="3048115" y="3276715"/>
            <a:ext cx="5715000" cy="52055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75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Verdana" pitchFamily="34"/>
                <a:ea typeface="Lucida Sans Unicode" pitchFamily="2"/>
                <a:cs typeface="Tahoma" pitchFamily="2"/>
              </a:rPr>
              <a:t>7. Acht       Zählwert: 0 Augen</a:t>
            </a:r>
          </a:p>
        </p:txBody>
      </p:sp>
      <p:pic>
        <p:nvPicPr>
          <p:cNvPr id="3" name="">
            <a:extLst>
              <a:ext uri="{FF2B5EF4-FFF2-40B4-BE49-F238E27FC236}">
                <a16:creationId xmlns:a16="http://schemas.microsoft.com/office/drawing/2014/main" id="{1392A693-B3AE-4915-B938-942B628FFC9F}"/>
              </a:ext>
            </a:extLst>
          </p:cNvPr>
          <p:cNvPicPr>
            <a:picLocks noChangeAspect="1"/>
          </p:cNvPicPr>
          <p:nvPr/>
        </p:nvPicPr>
        <p:blipFill>
          <a:blip r:embed="rId3">
            <a:lum/>
            <a:alphaModFix/>
          </a:blip>
          <a:srcRect/>
          <a:stretch>
            <a:fillRect/>
          </a:stretch>
        </p:blipFill>
        <p:spPr>
          <a:xfrm>
            <a:off x="380884" y="1752475"/>
            <a:ext cx="2333877" cy="3562557"/>
          </a:xfrm>
          <a:prstGeom prst="rect">
            <a:avLst/>
          </a:prstGeom>
          <a:noFill/>
          <a:ln cap="flat">
            <a:noFill/>
          </a:ln>
        </p:spPr>
      </p:pic>
      <p:sp>
        <p:nvSpPr>
          <p:cNvPr id="4" name="Titel 3">
            <a:extLst>
              <a:ext uri="{FF2B5EF4-FFF2-40B4-BE49-F238E27FC236}">
                <a16:creationId xmlns:a16="http://schemas.microsoft.com/office/drawing/2014/main" id="{21CA9C63-C766-43CE-B6A1-A629BA5AE3DE}"/>
              </a:ext>
            </a:extLst>
          </p:cNvPr>
          <p:cNvSpPr txBox="1">
            <a:spLocks noGrp="1"/>
          </p:cNvSpPr>
          <p:nvPr>
            <p:ph type="title" idx="4294967295"/>
          </p:nvPr>
        </p:nvSpPr>
        <p:spPr>
          <a:xfrm>
            <a:off x="0" y="228956"/>
            <a:ext cx="9144000" cy="1312922"/>
          </a:xfrm>
        </p:spPr>
        <p:txBody>
          <a:bodyPr>
            <a:spAutoFit/>
          </a:bodyPr>
          <a:lstStyle/>
          <a:p>
            <a:pPr lvl="0"/>
            <a:r>
              <a:rPr lang="de-DE" sz="4000" b="1">
                <a:solidFill>
                  <a:srgbClr val="3366FF"/>
                </a:solidFill>
                <a:latin typeface="Verdana" pitchFamily="34"/>
              </a:rPr>
              <a:t>Woran erkennt man Skatkarten?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0"/>
                                          </p:val>
                                        </p:tav>
                                        <p:tav tm="100000">
                                          <p:val>
                                            <p:strVal val="#ppt_w"/>
                                          </p:val>
                                        </p:tav>
                                      </p:tavLst>
                                    </p:anim>
                                    <p:anim calcmode="lin" valueType="num">
                                      <p:cBhvr>
                                        <p:cTn id="14" dur="1000" fill="hold"/>
                                        <p:tgtEl>
                                          <p:spTgt spid="2"/>
                                        </p:tgtEl>
                                        <p:attrNameLst>
                                          <p:attrName>ppt_h</p:attrName>
                                        </p:attrNameLst>
                                      </p:cBhvr>
                                      <p:tavLst>
                                        <p:tav tm="0">
                                          <p:val>
                                            <p:str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strVal val="0"/>
                                          </p:val>
                                        </p:tav>
                                        <p:tav tm="100000">
                                          <p:val>
                                            <p:strVal val="1"/>
                                          </p:val>
                                        </p:tav>
                                      </p:tavLst>
                                    </p:anim>
                                    <p:anim calcmode="lin" valueType="num">
                                      <p:cBhvr>
                                        <p:cTn id="16" dur="1000" fill="hold"/>
                                        <p:tgtEl>
                                          <p:spTgt spid="2"/>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F19DACE1-7C4F-4E85-B91C-E912199E2CAA}"/>
              </a:ext>
            </a:extLst>
          </p:cNvPr>
          <p:cNvSpPr/>
          <p:nvPr/>
        </p:nvSpPr>
        <p:spPr>
          <a:xfrm>
            <a:off x="3048115" y="3276715"/>
            <a:ext cx="5715000" cy="52055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75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Verdana" pitchFamily="34"/>
                <a:ea typeface="Lucida Sans Unicode" pitchFamily="2"/>
                <a:cs typeface="Tahoma" pitchFamily="2"/>
              </a:rPr>
              <a:t>8. Sieben    Zählwert: 0 Augen</a:t>
            </a:r>
          </a:p>
        </p:txBody>
      </p:sp>
      <p:pic>
        <p:nvPicPr>
          <p:cNvPr id="3" name="">
            <a:extLst>
              <a:ext uri="{FF2B5EF4-FFF2-40B4-BE49-F238E27FC236}">
                <a16:creationId xmlns:a16="http://schemas.microsoft.com/office/drawing/2014/main" id="{222A07A7-9B91-42C8-87EB-E1FFFDF8BED1}"/>
              </a:ext>
            </a:extLst>
          </p:cNvPr>
          <p:cNvPicPr>
            <a:picLocks noChangeAspect="1"/>
          </p:cNvPicPr>
          <p:nvPr/>
        </p:nvPicPr>
        <p:blipFill>
          <a:blip r:embed="rId3">
            <a:lum/>
            <a:alphaModFix/>
          </a:blip>
          <a:srcRect/>
          <a:stretch>
            <a:fillRect/>
          </a:stretch>
        </p:blipFill>
        <p:spPr>
          <a:xfrm>
            <a:off x="380884" y="1752475"/>
            <a:ext cx="2343241" cy="3562557"/>
          </a:xfrm>
          <a:prstGeom prst="rect">
            <a:avLst/>
          </a:prstGeom>
          <a:noFill/>
          <a:ln cap="flat">
            <a:noFill/>
          </a:ln>
        </p:spPr>
      </p:pic>
      <p:sp>
        <p:nvSpPr>
          <p:cNvPr id="4" name="Titel 3">
            <a:extLst>
              <a:ext uri="{FF2B5EF4-FFF2-40B4-BE49-F238E27FC236}">
                <a16:creationId xmlns:a16="http://schemas.microsoft.com/office/drawing/2014/main" id="{131D7448-7130-4315-ADF5-14199F340950}"/>
              </a:ext>
            </a:extLst>
          </p:cNvPr>
          <p:cNvSpPr txBox="1">
            <a:spLocks noGrp="1"/>
          </p:cNvSpPr>
          <p:nvPr>
            <p:ph type="title" idx="4294967295"/>
          </p:nvPr>
        </p:nvSpPr>
        <p:spPr>
          <a:xfrm>
            <a:off x="0" y="228956"/>
            <a:ext cx="9144000" cy="1312922"/>
          </a:xfrm>
        </p:spPr>
        <p:txBody>
          <a:bodyPr>
            <a:spAutoFit/>
          </a:bodyPr>
          <a:lstStyle/>
          <a:p>
            <a:pPr lvl="0"/>
            <a:r>
              <a:rPr lang="de-DE" sz="4000" b="1">
                <a:solidFill>
                  <a:srgbClr val="3366FF"/>
                </a:solidFill>
                <a:latin typeface="Verdana" pitchFamily="34"/>
              </a:rPr>
              <a:t>Woran erkennt man Skatkarten?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0"/>
                                          </p:val>
                                        </p:tav>
                                        <p:tav tm="100000">
                                          <p:val>
                                            <p:strVal val="#ppt_w"/>
                                          </p:val>
                                        </p:tav>
                                      </p:tavLst>
                                    </p:anim>
                                    <p:anim calcmode="lin" valueType="num">
                                      <p:cBhvr>
                                        <p:cTn id="14" dur="1000" fill="hold"/>
                                        <p:tgtEl>
                                          <p:spTgt spid="2"/>
                                        </p:tgtEl>
                                        <p:attrNameLst>
                                          <p:attrName>ppt_h</p:attrName>
                                        </p:attrNameLst>
                                      </p:cBhvr>
                                      <p:tavLst>
                                        <p:tav tm="0">
                                          <p:val>
                                            <p:str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strVal val="0"/>
                                          </p:val>
                                        </p:tav>
                                        <p:tav tm="100000">
                                          <p:val>
                                            <p:strVal val="1"/>
                                          </p:val>
                                        </p:tav>
                                      </p:tavLst>
                                    </p:anim>
                                    <p:anim calcmode="lin" valueType="num">
                                      <p:cBhvr>
                                        <p:cTn id="16" dur="1000" fill="hold"/>
                                        <p:tgtEl>
                                          <p:spTgt spid="2"/>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F72AA-B59D-4178-9C32-CBB099791862}"/>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Zählwerte der Karten</a:t>
            </a:r>
          </a:p>
        </p:txBody>
      </p:sp>
      <p:sp>
        <p:nvSpPr>
          <p:cNvPr id="3" name="Freihandform: Form 2">
            <a:extLst>
              <a:ext uri="{FF2B5EF4-FFF2-40B4-BE49-F238E27FC236}">
                <a16:creationId xmlns:a16="http://schemas.microsoft.com/office/drawing/2014/main" id="{57A887B2-2FA4-406F-A14C-20317B9B195D}"/>
              </a:ext>
            </a:extLst>
          </p:cNvPr>
          <p:cNvSpPr/>
          <p:nvPr/>
        </p:nvSpPr>
        <p:spPr>
          <a:xfrm>
            <a:off x="1371600" y="1134715"/>
            <a:ext cx="6400800" cy="308052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342717" marR="0" lvl="0" indent="-342717" algn="l" defTabSz="914400" rtl="0" fontAlgn="auto" hangingPunct="0">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1. Ass (Daus)			 </a:t>
            </a:r>
            <a:r>
              <a:rPr lang="de-DE" sz="2000" b="0" i="0" u="none" strike="noStrike" kern="1200" cap="none" spc="0" baseline="0">
                <a:solidFill>
                  <a:srgbClr val="000000"/>
                </a:solidFill>
                <a:uFillTx/>
                <a:latin typeface="Verdana" pitchFamily="34"/>
                <a:ea typeface="Lucida Sans Unicode" pitchFamily="2"/>
                <a:cs typeface="Tahoma" pitchFamily="2"/>
              </a:rPr>
              <a:t>11 Augen</a:t>
            </a:r>
          </a:p>
          <a:p>
            <a:pPr marL="342717" marR="0" lvl="0" indent="-342717" algn="l" defTabSz="914400" rtl="0" fontAlgn="auto" hangingPunct="0">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2. Zehn		                  </a:t>
            </a:r>
            <a:r>
              <a:rPr lang="de-DE" sz="2000" b="0" i="0" u="none" strike="noStrike" kern="1200" cap="none" spc="0" baseline="0">
                <a:solidFill>
                  <a:srgbClr val="000000"/>
                </a:solidFill>
                <a:uFillTx/>
                <a:latin typeface="Verdana" pitchFamily="34"/>
                <a:ea typeface="Lucida Sans Unicode" pitchFamily="2"/>
                <a:cs typeface="Tahoma" pitchFamily="2"/>
              </a:rPr>
              <a:t>10 Augen</a:t>
            </a:r>
          </a:p>
          <a:p>
            <a:pPr marL="342717" marR="0" lvl="0" indent="-342717" algn="l" defTabSz="914400" rtl="0" fontAlgn="auto" hangingPunct="0">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3. König				</a:t>
            </a:r>
            <a:r>
              <a:rPr lang="de-DE" sz="2000" b="0" i="0" u="none" strike="noStrike" kern="1200" cap="none" spc="0" baseline="0">
                <a:solidFill>
                  <a:srgbClr val="000000"/>
                </a:solidFill>
                <a:uFillTx/>
                <a:latin typeface="Verdana" pitchFamily="34"/>
                <a:ea typeface="Lucida Sans Unicode" pitchFamily="2"/>
                <a:cs typeface="Tahoma" pitchFamily="2"/>
              </a:rPr>
              <a:t>   4 Augen</a:t>
            </a:r>
          </a:p>
          <a:p>
            <a:pPr marL="342717" marR="0" lvl="0" indent="-342717" algn="l" defTabSz="914400" rtl="0" fontAlgn="auto" hangingPunct="0">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4. Dame (Ober)	</a:t>
            </a:r>
            <a:r>
              <a:rPr lang="de-DE" sz="2000" b="0" i="0" u="none" strike="noStrike" kern="1200" cap="none" spc="0" baseline="0">
                <a:solidFill>
                  <a:srgbClr val="000000"/>
                </a:solidFill>
                <a:uFillTx/>
                <a:latin typeface="Verdana" pitchFamily="34"/>
                <a:ea typeface="Lucida Sans Unicode" pitchFamily="2"/>
                <a:cs typeface="Tahoma" pitchFamily="2"/>
              </a:rPr>
              <a:t>		   3 Augen</a:t>
            </a:r>
          </a:p>
          <a:p>
            <a:pPr marL="342717" marR="0" lvl="0" indent="-342717" algn="l" defTabSz="914400" rtl="0" fontAlgn="auto" hangingPunct="0">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5. Bube (Unter)		</a:t>
            </a:r>
            <a:r>
              <a:rPr lang="de-DE" sz="2000" b="0" i="0" u="none" strike="noStrike" kern="1200" cap="none" spc="0" baseline="0">
                <a:solidFill>
                  <a:srgbClr val="000000"/>
                </a:solidFill>
                <a:uFillTx/>
                <a:latin typeface="Verdana" pitchFamily="34"/>
                <a:ea typeface="Lucida Sans Unicode" pitchFamily="2"/>
                <a:cs typeface="Tahoma" pitchFamily="2"/>
              </a:rPr>
              <a:t> 	   2 Augen</a:t>
            </a:r>
          </a:p>
          <a:p>
            <a:pPr marL="342717" marR="0" lvl="0" indent="-342717" algn="l" defTabSz="914400" rtl="0" fontAlgn="auto" hangingPunct="0">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6. Neun - Sieben		</a:t>
            </a:r>
            <a:r>
              <a:rPr lang="de-DE" sz="2000" b="0" i="0" u="none" strike="noStrike" kern="1200" cap="none" spc="0" baseline="0">
                <a:solidFill>
                  <a:srgbClr val="000000"/>
                </a:solidFill>
                <a:uFillTx/>
                <a:latin typeface="Verdana" pitchFamily="34"/>
                <a:ea typeface="Lucida Sans Unicode" pitchFamily="2"/>
                <a:cs typeface="Tahoma" pitchFamily="2"/>
              </a:rPr>
              <a:t> 	   0 Augen</a:t>
            </a:r>
          </a:p>
        </p:txBody>
      </p:sp>
      <p:sp>
        <p:nvSpPr>
          <p:cNvPr id="4" name="Freihandform: Form 3">
            <a:extLst>
              <a:ext uri="{FF2B5EF4-FFF2-40B4-BE49-F238E27FC236}">
                <a16:creationId xmlns:a16="http://schemas.microsoft.com/office/drawing/2014/main" id="{661C8C54-5117-47C7-849E-500E52D87E95}"/>
              </a:ext>
            </a:extLst>
          </p:cNvPr>
          <p:cNvSpPr/>
          <p:nvPr/>
        </p:nvSpPr>
        <p:spPr>
          <a:xfrm>
            <a:off x="6011997" y="4284000"/>
            <a:ext cx="1691996" cy="50399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342717" marR="0" lvl="0" indent="-342717" algn="l"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200" b="1" i="0" u="none" strike="noStrike" kern="1200" cap="none" spc="0" baseline="0">
                <a:solidFill>
                  <a:srgbClr val="000000"/>
                </a:solidFill>
                <a:uFillTx/>
                <a:latin typeface="Verdana" pitchFamily="34"/>
                <a:ea typeface="Arial" pitchFamily="2"/>
                <a:cs typeface="Arial" pitchFamily="2"/>
              </a:rPr>
              <a:t>30 Augen</a:t>
            </a:r>
          </a:p>
        </p:txBody>
      </p:sp>
      <p:sp>
        <p:nvSpPr>
          <p:cNvPr id="5" name="Freihandform: Form 4">
            <a:extLst>
              <a:ext uri="{FF2B5EF4-FFF2-40B4-BE49-F238E27FC236}">
                <a16:creationId xmlns:a16="http://schemas.microsoft.com/office/drawing/2014/main" id="{08196CCE-C9B7-47B0-A3C1-90423FF33741}"/>
              </a:ext>
            </a:extLst>
          </p:cNvPr>
          <p:cNvSpPr/>
          <p:nvPr/>
        </p:nvSpPr>
        <p:spPr>
          <a:xfrm>
            <a:off x="702003" y="5435998"/>
            <a:ext cx="7740002" cy="57599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342717" marR="0" lvl="0" indent="-342717" algn="l"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30 Augen x 4 Farben =</a:t>
            </a:r>
            <a:r>
              <a:rPr lang="de-DE" sz="2600" b="1" i="0" u="none" strike="noStrike" kern="1200" cap="none" spc="0" baseline="0">
                <a:solidFill>
                  <a:srgbClr val="FF0000"/>
                </a:solidFill>
                <a:uFillTx/>
                <a:latin typeface="Verdana" pitchFamily="34"/>
                <a:ea typeface="Arial" pitchFamily="2"/>
                <a:cs typeface="Arial" pitchFamily="2"/>
              </a:rPr>
              <a:t> 120 Augen gesamt</a:t>
            </a:r>
          </a:p>
        </p:txBody>
      </p:sp>
      <p:sp>
        <p:nvSpPr>
          <p:cNvPr id="6" name="Freihandform: Form 5">
            <a:extLst>
              <a:ext uri="{FF2B5EF4-FFF2-40B4-BE49-F238E27FC236}">
                <a16:creationId xmlns:a16="http://schemas.microsoft.com/office/drawing/2014/main" id="{D07B495C-0256-4E3A-B5EA-BD64112815B2}"/>
              </a:ext>
            </a:extLst>
          </p:cNvPr>
          <p:cNvSpPr/>
          <p:nvPr/>
        </p:nvSpPr>
        <p:spPr>
          <a:xfrm>
            <a:off x="6119996" y="4248000"/>
            <a:ext cx="1439640" cy="0"/>
          </a:xfrm>
          <a:custGeom>
            <a:avLst/>
            <a:gdLst>
              <a:gd name="f0" fmla="val 10800000"/>
              <a:gd name="f1" fmla="val 5400000"/>
              <a:gd name="f2" fmla="val 180"/>
              <a:gd name="f3" fmla="val w"/>
              <a:gd name="f4" fmla="val h"/>
              <a:gd name="f5" fmla="val 0"/>
              <a:gd name="f6" fmla="val 1439639"/>
              <a:gd name="f7" fmla="+- 0 0 -360"/>
              <a:gd name="f8" fmla="+- 0 0 -270"/>
              <a:gd name="f9" fmla="+- 0 0 -180"/>
              <a:gd name="f10" fmla="+- 0 0 -90"/>
              <a:gd name="f11" fmla="*/ f3 1 1439639"/>
              <a:gd name="f12" fmla="*/ f4 1 0"/>
              <a:gd name="f13" fmla="val f5"/>
              <a:gd name="f14" fmla="val f6"/>
              <a:gd name="f15" fmla="*/ f7 f0 1"/>
              <a:gd name="f16" fmla="*/ f8 f0 1"/>
              <a:gd name="f17" fmla="*/ f9 f0 1"/>
              <a:gd name="f18" fmla="*/ f10 f0 1"/>
              <a:gd name="f19" fmla="+- f13 0 f13"/>
              <a:gd name="f20" fmla="+- f14 0 f13"/>
              <a:gd name="f21" fmla="*/ f15 1 f2"/>
              <a:gd name="f22" fmla="*/ f16 1 f2"/>
              <a:gd name="f23" fmla="*/ f17 1 f2"/>
              <a:gd name="f24" fmla="*/ f18 1 f2"/>
              <a:gd name="f25" fmla="*/ f20 1 1439639"/>
              <a:gd name="f26" fmla="*/ f19 1 0"/>
              <a:gd name="f27" fmla="+- f21 0 f1"/>
              <a:gd name="f28" fmla="+- f22 0 f1"/>
              <a:gd name="f29" fmla="+- f23 0 f1"/>
              <a:gd name="f30" fmla="+- f24 0 f1"/>
              <a:gd name="f31" fmla="*/ 719820 1 f25"/>
              <a:gd name="f32" fmla="*/ 0 1 f26"/>
              <a:gd name="f33" fmla="*/ 0 1 f25"/>
              <a:gd name="f34" fmla="*/ 1 1 f26"/>
              <a:gd name="f35" fmla="*/ 1439639 1 f25"/>
              <a:gd name="f36" fmla="*/ f33 f11 1"/>
              <a:gd name="f37" fmla="*/ f35 f11 1"/>
              <a:gd name="f38" fmla="*/ f34 f12 1"/>
              <a:gd name="f39" fmla="*/ f32 f12 1"/>
              <a:gd name="f40" fmla="*/ f31 f11 1"/>
            </a:gdLst>
            <a:ahLst/>
            <a:cxnLst>
              <a:cxn ang="3cd4">
                <a:pos x="hc" y="t"/>
              </a:cxn>
              <a:cxn ang="0">
                <a:pos x="r" y="vc"/>
              </a:cxn>
              <a:cxn ang="cd4">
                <a:pos x="hc" y="b"/>
              </a:cxn>
              <a:cxn ang="cd2">
                <a:pos x="l" y="vc"/>
              </a:cxn>
              <a:cxn ang="f27">
                <a:pos x="f40" y="f39"/>
              </a:cxn>
              <a:cxn ang="f28">
                <a:pos x="f36" y="f38"/>
              </a:cxn>
              <a:cxn ang="f29">
                <a:pos x="f40" y="f38"/>
              </a:cxn>
              <a:cxn ang="f30">
                <a:pos x="f37" y="f38"/>
              </a:cxn>
            </a:cxnLst>
            <a:rect l="f36" t="f39" r="f37" b="f38"/>
            <a:pathLst>
              <a:path w="1439639" fill="none">
                <a:moveTo>
                  <a:pt x="f5" y="f5"/>
                </a:moveTo>
                <a:lnTo>
                  <a:pt x="f6" y="f5"/>
                </a:lnTo>
              </a:path>
            </a:pathLst>
          </a:custGeom>
          <a:noFill/>
          <a:ln w="35999" cap="flat">
            <a:solidFill>
              <a:srgbClr val="000000"/>
            </a:solidFill>
            <a:prstDash val="solid"/>
            <a:miter/>
          </a:ln>
        </p:spPr>
        <p:txBody>
          <a:bodyPr vert="horz" wrap="square" lIns="107999" tIns="63002" rIns="107999" bIns="63002" anchor="ctr" anchorCtr="1"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0" fill="hold">
                                          <p:stCondLst>
                                            <p:cond delay="0"/>
                                          </p:stCondLst>
                                        </p:cTn>
                                        <p:tgtEl>
                                          <p:spTgt spid="3">
                                            <p:txEl>
                                              <p:pRg st="1" end="1"/>
                                            </p:txEl>
                                          </p:spTgt>
                                        </p:tgtEl>
                                        <p:attrNameLst>
                                          <p:attrName>style.visibility</p:attrName>
                                        </p:attrNameLst>
                                      </p:cBhvr>
                                      <p:to>
                                        <p:strVal val="visible"/>
                                      </p:to>
                                    </p:set>
                                    <p:animEffect transition="in" filter="circle(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Class="entr"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0" fill="hold">
                                          <p:stCondLst>
                                            <p:cond delay="0"/>
                                          </p:stCondLst>
                                        </p:cTn>
                                        <p:tgtEl>
                                          <p:spTgt spid="5">
                                            <p:txEl>
                                              <p:pRg st="0" end="0"/>
                                            </p:txEl>
                                          </p:spTgt>
                                        </p:tgtEl>
                                        <p:attrNameLst>
                                          <p:attrName>style.visibility</p:attrName>
                                        </p:attrNameLst>
                                      </p:cBhvr>
                                      <p:to>
                                        <p:strVal val="visible"/>
                                      </p:to>
                                    </p:set>
                                    <p:animEffect transition="in" filter="wheel(2)">
                                      <p:cBhvr>
                                        <p:cTn id="3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E4AF9-A416-48BC-AB39-3C54D62A0769}"/>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Wie gewinnt man?</a:t>
            </a:r>
          </a:p>
        </p:txBody>
      </p:sp>
      <p:sp>
        <p:nvSpPr>
          <p:cNvPr id="3" name="Freihandform: Form 2">
            <a:extLst>
              <a:ext uri="{FF2B5EF4-FFF2-40B4-BE49-F238E27FC236}">
                <a16:creationId xmlns:a16="http://schemas.microsoft.com/office/drawing/2014/main" id="{0763140B-1782-4B11-AF2D-E5D32CAF9318}"/>
              </a:ext>
            </a:extLst>
          </p:cNvPr>
          <p:cNvSpPr/>
          <p:nvPr/>
        </p:nvSpPr>
        <p:spPr>
          <a:xfrm>
            <a:off x="702003" y="1439997"/>
            <a:ext cx="7740002" cy="215315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Verdana" pitchFamily="34"/>
                <a:ea typeface="Arial" pitchFamily="2"/>
                <a:cs typeface="Arial" pitchFamily="2"/>
              </a:rPr>
              <a:t>120 Augen gesamt</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FF0000"/>
                </a:solidFill>
                <a:uFillTx/>
                <a:latin typeface="Verdana" pitchFamily="34"/>
                <a:ea typeface="Arial" pitchFamily="2"/>
                <a:cs typeface="Arial" pitchFamily="2"/>
              </a:rPr>
              <a:t>Gewinn = 61 Augen</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Schneider = 30 Augen und weniger</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Schwarz = 0 Augen</a:t>
            </a:r>
          </a:p>
        </p:txBody>
      </p:sp>
      <p:pic>
        <p:nvPicPr>
          <p:cNvPr id="4" name="">
            <a:extLst>
              <a:ext uri="{FF2B5EF4-FFF2-40B4-BE49-F238E27FC236}">
                <a16:creationId xmlns:a16="http://schemas.microsoft.com/office/drawing/2014/main" id="{9AA5C3D0-626B-4DD6-AF84-C0868B39D418}"/>
              </a:ext>
            </a:extLst>
          </p:cNvPr>
          <p:cNvPicPr>
            <a:picLocks noChangeAspect="1"/>
          </p:cNvPicPr>
          <p:nvPr/>
        </p:nvPicPr>
        <p:blipFill>
          <a:blip r:embed="rId3">
            <a:lum/>
            <a:alphaModFix/>
          </a:blip>
          <a:srcRect/>
          <a:stretch>
            <a:fillRect/>
          </a:stretch>
        </p:blipFill>
        <p:spPr>
          <a:xfrm>
            <a:off x="1906917" y="3996001"/>
            <a:ext cx="5330156" cy="2133715"/>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Spielmöglichkei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3261A-69ED-41E4-BE0A-50FB3B31D876}"/>
              </a:ext>
            </a:extLst>
          </p:cNvPr>
          <p:cNvSpPr txBox="1">
            <a:spLocks noGrp="1"/>
          </p:cNvSpPr>
          <p:nvPr>
            <p:ph type="title" idx="4294967295"/>
          </p:nvPr>
        </p:nvSpPr>
        <p:spPr>
          <a:xfrm>
            <a:off x="457200" y="274320"/>
            <a:ext cx="8229600" cy="716395"/>
          </a:xfrm>
        </p:spPr>
        <p:txBody>
          <a:bodyPr>
            <a:spAutoFit/>
          </a:bodyPr>
          <a:lstStyle/>
          <a:p>
            <a:pPr lvl="0"/>
            <a:r>
              <a:rPr lang="de-DE" sz="4000" b="1">
                <a:solidFill>
                  <a:srgbClr val="3366FF"/>
                </a:solidFill>
                <a:latin typeface="Verdana" pitchFamily="34"/>
              </a:rPr>
              <a:t>Spielmöglichkeiten</a:t>
            </a:r>
          </a:p>
        </p:txBody>
      </p:sp>
      <p:sp>
        <p:nvSpPr>
          <p:cNvPr id="3" name="Freihandform: Form 2">
            <a:extLst>
              <a:ext uri="{FF2B5EF4-FFF2-40B4-BE49-F238E27FC236}">
                <a16:creationId xmlns:a16="http://schemas.microsoft.com/office/drawing/2014/main" id="{E703EFFB-1854-491C-91E4-7D4BDA128EF4}"/>
              </a:ext>
            </a:extLst>
          </p:cNvPr>
          <p:cNvSpPr/>
          <p:nvPr/>
        </p:nvSpPr>
        <p:spPr>
          <a:xfrm>
            <a:off x="702003" y="1440362"/>
            <a:ext cx="7740002" cy="1079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Verdana" pitchFamily="34"/>
                <a:ea typeface="Arial" pitchFamily="2"/>
                <a:cs typeface="Arial" pitchFamily="2"/>
              </a:rPr>
              <a:t>1. Der </a:t>
            </a:r>
            <a:r>
              <a:rPr lang="de-DE" sz="2600" b="1" i="0" u="none" strike="noStrike" kern="1200" cap="none" spc="0" baseline="0">
                <a:solidFill>
                  <a:srgbClr val="FF0000"/>
                </a:solidFill>
                <a:uFillTx/>
                <a:latin typeface="Verdana" pitchFamily="34"/>
                <a:ea typeface="Arial" pitchFamily="2"/>
                <a:cs typeface="Arial" pitchFamily="2"/>
              </a:rPr>
              <a:t>Grand</a:t>
            </a:r>
            <a:r>
              <a:rPr lang="de-DE" sz="2600" b="1" i="0" u="none" strike="noStrike" kern="1200" cap="none" spc="0" baseline="0">
                <a:solidFill>
                  <a:srgbClr val="000000"/>
                </a:solidFill>
                <a:uFillTx/>
                <a:latin typeface="Verdana" pitchFamily="34"/>
                <a:ea typeface="Arial" pitchFamily="2"/>
                <a:cs typeface="Arial" pitchFamily="2"/>
              </a:rPr>
              <a:t>, das große Spiel</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Trumpf = Alle Buben</a:t>
            </a:r>
          </a:p>
        </p:txBody>
      </p:sp>
      <p:grpSp>
        <p:nvGrpSpPr>
          <p:cNvPr id="4" name="Gruppieren 3">
            <a:extLst>
              <a:ext uri="{FF2B5EF4-FFF2-40B4-BE49-F238E27FC236}">
                <a16:creationId xmlns:a16="http://schemas.microsoft.com/office/drawing/2014/main" id="{D3BB54EF-B9E4-4758-ACA8-F81FC54247B5}"/>
              </a:ext>
            </a:extLst>
          </p:cNvPr>
          <p:cNvGrpSpPr/>
          <p:nvPr/>
        </p:nvGrpSpPr>
        <p:grpSpPr>
          <a:xfrm>
            <a:off x="1500118" y="2762640"/>
            <a:ext cx="6143762" cy="3562200"/>
            <a:chOff x="1500118" y="2762640"/>
            <a:chExt cx="6143762" cy="3562200"/>
          </a:xfrm>
        </p:grpSpPr>
        <p:pic>
          <p:nvPicPr>
            <p:cNvPr id="5" name="">
              <a:extLst>
                <a:ext uri="{FF2B5EF4-FFF2-40B4-BE49-F238E27FC236}">
                  <a16:creationId xmlns:a16="http://schemas.microsoft.com/office/drawing/2014/main" id="{8FB9C084-1631-4881-B2A7-3B64AD230709}"/>
                </a:ext>
              </a:extLst>
            </p:cNvPr>
            <p:cNvPicPr>
              <a:picLocks noChangeAspect="1"/>
            </p:cNvPicPr>
            <p:nvPr/>
          </p:nvPicPr>
          <p:blipFill>
            <a:blip r:embed="rId3">
              <a:lum/>
              <a:alphaModFix/>
            </a:blip>
            <a:srcRect/>
            <a:stretch>
              <a:fillRect/>
            </a:stretch>
          </p:blipFill>
          <p:spPr>
            <a:xfrm>
              <a:off x="1500118" y="2762640"/>
              <a:ext cx="2333521" cy="3562200"/>
            </a:xfrm>
            <a:prstGeom prst="rect">
              <a:avLst/>
            </a:prstGeom>
            <a:noFill/>
            <a:ln cap="flat">
              <a:noFill/>
            </a:ln>
          </p:spPr>
        </p:pic>
        <p:pic>
          <p:nvPicPr>
            <p:cNvPr id="6" name="">
              <a:extLst>
                <a:ext uri="{FF2B5EF4-FFF2-40B4-BE49-F238E27FC236}">
                  <a16:creationId xmlns:a16="http://schemas.microsoft.com/office/drawing/2014/main" id="{B6814050-0F38-456F-A1D1-9DAC23594334}"/>
                </a:ext>
              </a:extLst>
            </p:cNvPr>
            <p:cNvPicPr>
              <a:picLocks noChangeAspect="1"/>
            </p:cNvPicPr>
            <p:nvPr/>
          </p:nvPicPr>
          <p:blipFill>
            <a:blip r:embed="rId4">
              <a:lum/>
              <a:alphaModFix/>
            </a:blip>
            <a:srcRect/>
            <a:stretch>
              <a:fillRect/>
            </a:stretch>
          </p:blipFill>
          <p:spPr>
            <a:xfrm>
              <a:off x="2719443" y="2762640"/>
              <a:ext cx="2333521" cy="3562200"/>
            </a:xfrm>
            <a:prstGeom prst="rect">
              <a:avLst/>
            </a:prstGeom>
            <a:noFill/>
            <a:ln cap="flat">
              <a:noFill/>
            </a:ln>
          </p:spPr>
        </p:pic>
        <p:pic>
          <p:nvPicPr>
            <p:cNvPr id="7" name="">
              <a:extLst>
                <a:ext uri="{FF2B5EF4-FFF2-40B4-BE49-F238E27FC236}">
                  <a16:creationId xmlns:a16="http://schemas.microsoft.com/office/drawing/2014/main" id="{63C0E5F6-0E61-4DFC-9CAB-3CE27D86AA67}"/>
                </a:ext>
              </a:extLst>
            </p:cNvPr>
            <p:cNvPicPr>
              <a:picLocks noChangeAspect="1"/>
            </p:cNvPicPr>
            <p:nvPr/>
          </p:nvPicPr>
          <p:blipFill>
            <a:blip r:embed="rId5">
              <a:lum/>
              <a:alphaModFix/>
            </a:blip>
            <a:srcRect/>
            <a:stretch>
              <a:fillRect/>
            </a:stretch>
          </p:blipFill>
          <p:spPr>
            <a:xfrm>
              <a:off x="3938403" y="2762640"/>
              <a:ext cx="2362315" cy="3562200"/>
            </a:xfrm>
            <a:prstGeom prst="rect">
              <a:avLst/>
            </a:prstGeom>
            <a:noFill/>
            <a:ln cap="flat">
              <a:noFill/>
            </a:ln>
          </p:spPr>
        </p:pic>
        <p:pic>
          <p:nvPicPr>
            <p:cNvPr id="8" name="">
              <a:extLst>
                <a:ext uri="{FF2B5EF4-FFF2-40B4-BE49-F238E27FC236}">
                  <a16:creationId xmlns:a16="http://schemas.microsoft.com/office/drawing/2014/main" id="{5E8BB97F-05C6-4458-9F15-CA8E20A5C8ED}"/>
                </a:ext>
              </a:extLst>
            </p:cNvPr>
            <p:cNvPicPr>
              <a:picLocks noChangeAspect="1"/>
            </p:cNvPicPr>
            <p:nvPr/>
          </p:nvPicPr>
          <p:blipFill>
            <a:blip r:embed="rId6">
              <a:lum/>
              <a:alphaModFix/>
            </a:blip>
            <a:srcRect/>
            <a:stretch>
              <a:fillRect/>
            </a:stretch>
          </p:blipFill>
          <p:spPr>
            <a:xfrm>
              <a:off x="5310003" y="2762640"/>
              <a:ext cx="2333877" cy="3562200"/>
            </a:xfrm>
            <a:prstGeom prst="rect">
              <a:avLst/>
            </a:prstGeom>
            <a:noFill/>
            <a:ln cap="flat">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0"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par>
                                <p:cTn id="13" presetClass="entr"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632E6-BC76-4006-B389-ED11BA83AEBC}"/>
              </a:ext>
            </a:extLst>
          </p:cNvPr>
          <p:cNvSpPr txBox="1">
            <a:spLocks noGrp="1"/>
          </p:cNvSpPr>
          <p:nvPr>
            <p:ph type="title" idx="4294967295"/>
          </p:nvPr>
        </p:nvSpPr>
        <p:spPr>
          <a:xfrm>
            <a:off x="457200" y="274320"/>
            <a:ext cx="8229600" cy="716395"/>
          </a:xfrm>
        </p:spPr>
        <p:txBody>
          <a:bodyPr>
            <a:spAutoFit/>
          </a:bodyPr>
          <a:lstStyle/>
          <a:p>
            <a:pPr lvl="0"/>
            <a:r>
              <a:rPr lang="de-DE" sz="4000" b="1">
                <a:solidFill>
                  <a:srgbClr val="3366FF"/>
                </a:solidFill>
                <a:latin typeface="Verdana" pitchFamily="34"/>
              </a:rPr>
              <a:t>Spielmöglichkeiten</a:t>
            </a:r>
          </a:p>
        </p:txBody>
      </p:sp>
      <p:grpSp>
        <p:nvGrpSpPr>
          <p:cNvPr id="3" name="Gruppieren 2">
            <a:extLst>
              <a:ext uri="{FF2B5EF4-FFF2-40B4-BE49-F238E27FC236}">
                <a16:creationId xmlns:a16="http://schemas.microsoft.com/office/drawing/2014/main" id="{BD9466E1-4E2E-4BB4-8A4C-465A3B152EDC}"/>
              </a:ext>
            </a:extLst>
          </p:cNvPr>
          <p:cNvGrpSpPr/>
          <p:nvPr/>
        </p:nvGrpSpPr>
        <p:grpSpPr>
          <a:xfrm>
            <a:off x="198004" y="4099319"/>
            <a:ext cx="8747991" cy="2344685"/>
            <a:chOff x="198004" y="4099319"/>
            <a:chExt cx="8747991" cy="2344685"/>
          </a:xfrm>
        </p:grpSpPr>
        <p:grpSp>
          <p:nvGrpSpPr>
            <p:cNvPr id="4" name="Gruppieren 3">
              <a:extLst>
                <a:ext uri="{FF2B5EF4-FFF2-40B4-BE49-F238E27FC236}">
                  <a16:creationId xmlns:a16="http://schemas.microsoft.com/office/drawing/2014/main" id="{E15E21EF-C391-47B3-B7DF-B2015249E667}"/>
                </a:ext>
              </a:extLst>
            </p:cNvPr>
            <p:cNvGrpSpPr/>
            <p:nvPr/>
          </p:nvGrpSpPr>
          <p:grpSpPr>
            <a:xfrm>
              <a:off x="198004" y="4104000"/>
              <a:ext cx="4036316" cy="2340004"/>
              <a:chOff x="198004" y="4104000"/>
              <a:chExt cx="4036316" cy="2340004"/>
            </a:xfrm>
          </p:grpSpPr>
          <p:pic>
            <p:nvPicPr>
              <p:cNvPr id="5" name="">
                <a:extLst>
                  <a:ext uri="{FF2B5EF4-FFF2-40B4-BE49-F238E27FC236}">
                    <a16:creationId xmlns:a16="http://schemas.microsoft.com/office/drawing/2014/main" id="{0E3124D3-795A-45DE-887C-6CA84660C12D}"/>
                  </a:ext>
                </a:extLst>
              </p:cNvPr>
              <p:cNvPicPr>
                <a:picLocks noChangeAspect="1"/>
              </p:cNvPicPr>
              <p:nvPr/>
            </p:nvPicPr>
            <p:blipFill>
              <a:blip r:embed="rId3">
                <a:lum/>
                <a:alphaModFix/>
              </a:blip>
              <a:srcRect/>
              <a:stretch>
                <a:fillRect/>
              </a:stretch>
            </p:blipFill>
            <p:spPr>
              <a:xfrm>
                <a:off x="198004" y="4104000"/>
                <a:ext cx="1532881" cy="2340004"/>
              </a:xfrm>
              <a:prstGeom prst="rect">
                <a:avLst/>
              </a:prstGeom>
              <a:noFill/>
              <a:ln cap="flat">
                <a:noFill/>
              </a:ln>
            </p:spPr>
          </p:pic>
          <p:pic>
            <p:nvPicPr>
              <p:cNvPr id="6" name="">
                <a:extLst>
                  <a:ext uri="{FF2B5EF4-FFF2-40B4-BE49-F238E27FC236}">
                    <a16:creationId xmlns:a16="http://schemas.microsoft.com/office/drawing/2014/main" id="{3E540C69-A8BE-41D7-A893-B5F056EA74EC}"/>
                  </a:ext>
                </a:extLst>
              </p:cNvPr>
              <p:cNvPicPr>
                <a:picLocks noChangeAspect="1"/>
              </p:cNvPicPr>
              <p:nvPr/>
            </p:nvPicPr>
            <p:blipFill>
              <a:blip r:embed="rId4">
                <a:lum/>
                <a:alphaModFix/>
              </a:blip>
              <a:srcRect/>
              <a:stretch>
                <a:fillRect/>
              </a:stretch>
            </p:blipFill>
            <p:spPr>
              <a:xfrm>
                <a:off x="999000" y="4104000"/>
                <a:ext cx="1532881" cy="2340004"/>
              </a:xfrm>
              <a:prstGeom prst="rect">
                <a:avLst/>
              </a:prstGeom>
              <a:noFill/>
              <a:ln cap="flat">
                <a:noFill/>
              </a:ln>
            </p:spPr>
          </p:pic>
          <p:pic>
            <p:nvPicPr>
              <p:cNvPr id="7" name="">
                <a:extLst>
                  <a:ext uri="{FF2B5EF4-FFF2-40B4-BE49-F238E27FC236}">
                    <a16:creationId xmlns:a16="http://schemas.microsoft.com/office/drawing/2014/main" id="{0831A19E-5C31-4226-AF2D-58B53EFB73E3}"/>
                  </a:ext>
                </a:extLst>
              </p:cNvPr>
              <p:cNvPicPr>
                <a:picLocks noChangeAspect="1"/>
              </p:cNvPicPr>
              <p:nvPr/>
            </p:nvPicPr>
            <p:blipFill>
              <a:blip r:embed="rId5">
                <a:lum/>
                <a:alphaModFix/>
              </a:blip>
              <a:srcRect/>
              <a:stretch>
                <a:fillRect/>
              </a:stretch>
            </p:blipFill>
            <p:spPr>
              <a:xfrm>
                <a:off x="1799996" y="4104000"/>
                <a:ext cx="1551956" cy="2340004"/>
              </a:xfrm>
              <a:prstGeom prst="rect">
                <a:avLst/>
              </a:prstGeom>
              <a:noFill/>
              <a:ln cap="flat">
                <a:noFill/>
              </a:ln>
            </p:spPr>
          </p:pic>
          <p:pic>
            <p:nvPicPr>
              <p:cNvPr id="8" name="">
                <a:extLst>
                  <a:ext uri="{FF2B5EF4-FFF2-40B4-BE49-F238E27FC236}">
                    <a16:creationId xmlns:a16="http://schemas.microsoft.com/office/drawing/2014/main" id="{44508893-9B69-4EF6-A918-CF322439A40C}"/>
                  </a:ext>
                </a:extLst>
              </p:cNvPr>
              <p:cNvPicPr>
                <a:picLocks noChangeAspect="1"/>
              </p:cNvPicPr>
              <p:nvPr/>
            </p:nvPicPr>
            <p:blipFill>
              <a:blip r:embed="rId6">
                <a:lum/>
                <a:alphaModFix/>
              </a:blip>
              <a:srcRect/>
              <a:stretch>
                <a:fillRect/>
              </a:stretch>
            </p:blipFill>
            <p:spPr>
              <a:xfrm>
                <a:off x="2701082" y="4104000"/>
                <a:ext cx="1533238" cy="2340004"/>
              </a:xfrm>
              <a:prstGeom prst="rect">
                <a:avLst/>
              </a:prstGeom>
              <a:noFill/>
              <a:ln cap="flat">
                <a:noFill/>
              </a:ln>
            </p:spPr>
          </p:pic>
        </p:grpSp>
        <p:grpSp>
          <p:nvGrpSpPr>
            <p:cNvPr id="9" name="Gruppieren 8">
              <a:extLst>
                <a:ext uri="{FF2B5EF4-FFF2-40B4-BE49-F238E27FC236}">
                  <a16:creationId xmlns:a16="http://schemas.microsoft.com/office/drawing/2014/main" id="{782AC5D6-2ECB-4A1A-A04C-243908C5EA5F}"/>
                </a:ext>
              </a:extLst>
            </p:cNvPr>
            <p:cNvGrpSpPr/>
            <p:nvPr/>
          </p:nvGrpSpPr>
          <p:grpSpPr>
            <a:xfrm>
              <a:off x="5238003" y="4099319"/>
              <a:ext cx="3707992" cy="2344676"/>
              <a:chOff x="5238003" y="4099319"/>
              <a:chExt cx="3707992" cy="2344676"/>
            </a:xfrm>
          </p:grpSpPr>
          <p:pic>
            <p:nvPicPr>
              <p:cNvPr id="10" name="">
                <a:extLst>
                  <a:ext uri="{FF2B5EF4-FFF2-40B4-BE49-F238E27FC236}">
                    <a16:creationId xmlns:a16="http://schemas.microsoft.com/office/drawing/2014/main" id="{EE8AA3D5-EAEF-44A6-8B73-CE0649745B87}"/>
                  </a:ext>
                </a:extLst>
              </p:cNvPr>
              <p:cNvPicPr>
                <a:picLocks noChangeAspect="1"/>
              </p:cNvPicPr>
              <p:nvPr/>
            </p:nvPicPr>
            <p:blipFill>
              <a:blip r:embed="rId7">
                <a:lum/>
                <a:alphaModFix/>
              </a:blip>
              <a:srcRect/>
              <a:stretch>
                <a:fillRect/>
              </a:stretch>
            </p:blipFill>
            <p:spPr>
              <a:xfrm>
                <a:off x="5238003" y="4109039"/>
                <a:ext cx="1535396" cy="2334956"/>
              </a:xfrm>
              <a:prstGeom prst="rect">
                <a:avLst/>
              </a:prstGeom>
              <a:noFill/>
              <a:ln cap="flat">
                <a:noFill/>
              </a:ln>
            </p:spPr>
          </p:pic>
          <p:pic>
            <p:nvPicPr>
              <p:cNvPr id="11" name="">
                <a:extLst>
                  <a:ext uri="{FF2B5EF4-FFF2-40B4-BE49-F238E27FC236}">
                    <a16:creationId xmlns:a16="http://schemas.microsoft.com/office/drawing/2014/main" id="{7EA35118-97A0-40A8-8B86-ED6FC12C68B5}"/>
                  </a:ext>
                </a:extLst>
              </p:cNvPr>
              <p:cNvPicPr>
                <a:picLocks noChangeAspect="1"/>
              </p:cNvPicPr>
              <p:nvPr/>
            </p:nvPicPr>
            <p:blipFill>
              <a:blip r:embed="rId8">
                <a:lum/>
                <a:alphaModFix/>
              </a:blip>
              <a:srcRect/>
              <a:stretch>
                <a:fillRect/>
              </a:stretch>
            </p:blipFill>
            <p:spPr>
              <a:xfrm>
                <a:off x="5645880" y="4099319"/>
                <a:ext cx="1523518" cy="2315882"/>
              </a:xfrm>
              <a:prstGeom prst="rect">
                <a:avLst/>
              </a:prstGeom>
              <a:noFill/>
              <a:ln cap="flat">
                <a:noFill/>
              </a:ln>
            </p:spPr>
          </p:pic>
          <p:pic>
            <p:nvPicPr>
              <p:cNvPr id="12" name="">
                <a:extLst>
                  <a:ext uri="{FF2B5EF4-FFF2-40B4-BE49-F238E27FC236}">
                    <a16:creationId xmlns:a16="http://schemas.microsoft.com/office/drawing/2014/main" id="{D5FE5A8E-FB75-4D23-98A8-4A9088A365EB}"/>
                  </a:ext>
                </a:extLst>
              </p:cNvPr>
              <p:cNvPicPr>
                <a:picLocks noChangeAspect="1"/>
              </p:cNvPicPr>
              <p:nvPr/>
            </p:nvPicPr>
            <p:blipFill>
              <a:blip r:embed="rId9">
                <a:lum/>
                <a:alphaModFix/>
              </a:blip>
              <a:srcRect/>
              <a:stretch>
                <a:fillRect/>
              </a:stretch>
            </p:blipFill>
            <p:spPr>
              <a:xfrm>
                <a:off x="5997238" y="4099319"/>
                <a:ext cx="1517035" cy="2315882"/>
              </a:xfrm>
              <a:prstGeom prst="rect">
                <a:avLst/>
              </a:prstGeom>
              <a:noFill/>
              <a:ln cap="flat">
                <a:noFill/>
              </a:ln>
            </p:spPr>
          </p:pic>
          <p:pic>
            <p:nvPicPr>
              <p:cNvPr id="13" name="">
                <a:extLst>
                  <a:ext uri="{FF2B5EF4-FFF2-40B4-BE49-F238E27FC236}">
                    <a16:creationId xmlns:a16="http://schemas.microsoft.com/office/drawing/2014/main" id="{D1873809-D525-4EF8-85FB-821F4E6F8E35}"/>
                  </a:ext>
                </a:extLst>
              </p:cNvPr>
              <p:cNvPicPr>
                <a:picLocks noChangeAspect="1"/>
              </p:cNvPicPr>
              <p:nvPr/>
            </p:nvPicPr>
            <p:blipFill>
              <a:blip r:embed="rId10">
                <a:lum/>
                <a:alphaModFix/>
              </a:blip>
              <a:srcRect/>
              <a:stretch>
                <a:fillRect/>
              </a:stretch>
            </p:blipFill>
            <p:spPr>
              <a:xfrm>
                <a:off x="6351843" y="4099319"/>
                <a:ext cx="1517401" cy="2315882"/>
              </a:xfrm>
              <a:prstGeom prst="rect">
                <a:avLst/>
              </a:prstGeom>
              <a:noFill/>
              <a:ln cap="flat">
                <a:noFill/>
              </a:ln>
            </p:spPr>
          </p:pic>
          <p:pic>
            <p:nvPicPr>
              <p:cNvPr id="14" name="">
                <a:extLst>
                  <a:ext uri="{FF2B5EF4-FFF2-40B4-BE49-F238E27FC236}">
                    <a16:creationId xmlns:a16="http://schemas.microsoft.com/office/drawing/2014/main" id="{4B860A39-41D6-4374-8B94-03FFB13D4EAA}"/>
                  </a:ext>
                </a:extLst>
              </p:cNvPr>
              <p:cNvPicPr>
                <a:picLocks noChangeAspect="1"/>
              </p:cNvPicPr>
              <p:nvPr/>
            </p:nvPicPr>
            <p:blipFill>
              <a:blip r:embed="rId11">
                <a:lum/>
                <a:alphaModFix/>
              </a:blip>
              <a:srcRect/>
              <a:stretch>
                <a:fillRect/>
              </a:stretch>
            </p:blipFill>
            <p:spPr>
              <a:xfrm>
                <a:off x="6722641" y="4100041"/>
                <a:ext cx="1517401" cy="2316239"/>
              </a:xfrm>
              <a:prstGeom prst="rect">
                <a:avLst/>
              </a:prstGeom>
              <a:noFill/>
              <a:ln cap="flat">
                <a:noFill/>
              </a:ln>
            </p:spPr>
          </p:pic>
          <p:pic>
            <p:nvPicPr>
              <p:cNvPr id="15" name="">
                <a:extLst>
                  <a:ext uri="{FF2B5EF4-FFF2-40B4-BE49-F238E27FC236}">
                    <a16:creationId xmlns:a16="http://schemas.microsoft.com/office/drawing/2014/main" id="{2941A4D9-4B59-443F-B690-9D5D91326EBD}"/>
                  </a:ext>
                </a:extLst>
              </p:cNvPr>
              <p:cNvPicPr>
                <a:picLocks noChangeAspect="1"/>
              </p:cNvPicPr>
              <p:nvPr/>
            </p:nvPicPr>
            <p:blipFill>
              <a:blip r:embed="rId12">
                <a:lum/>
                <a:alphaModFix/>
              </a:blip>
              <a:srcRect/>
              <a:stretch>
                <a:fillRect/>
              </a:stretch>
            </p:blipFill>
            <p:spPr>
              <a:xfrm>
                <a:off x="7077236" y="4100041"/>
                <a:ext cx="1517757" cy="2316239"/>
              </a:xfrm>
              <a:prstGeom prst="rect">
                <a:avLst/>
              </a:prstGeom>
              <a:noFill/>
              <a:ln cap="flat">
                <a:noFill/>
              </a:ln>
            </p:spPr>
          </p:pic>
          <p:pic>
            <p:nvPicPr>
              <p:cNvPr id="16" name="">
                <a:extLst>
                  <a:ext uri="{FF2B5EF4-FFF2-40B4-BE49-F238E27FC236}">
                    <a16:creationId xmlns:a16="http://schemas.microsoft.com/office/drawing/2014/main" id="{0574F5F4-A2B2-48C4-B59B-F0EF62D7CA1A}"/>
                  </a:ext>
                </a:extLst>
              </p:cNvPr>
              <p:cNvPicPr>
                <a:picLocks noChangeAspect="1"/>
              </p:cNvPicPr>
              <p:nvPr/>
            </p:nvPicPr>
            <p:blipFill>
              <a:blip r:embed="rId13">
                <a:lum/>
                <a:alphaModFix/>
              </a:blip>
              <a:srcRect/>
              <a:stretch>
                <a:fillRect/>
              </a:stretch>
            </p:blipFill>
            <p:spPr>
              <a:xfrm>
                <a:off x="7422477" y="4099319"/>
                <a:ext cx="1523518" cy="2315882"/>
              </a:xfrm>
              <a:prstGeom prst="rect">
                <a:avLst/>
              </a:prstGeom>
              <a:noFill/>
              <a:ln cap="flat">
                <a:noFill/>
              </a:ln>
            </p:spPr>
          </p:pic>
        </p:grpSp>
        <p:sp>
          <p:nvSpPr>
            <p:cNvPr id="17" name="Freihandform: Form 16">
              <a:extLst>
                <a:ext uri="{FF2B5EF4-FFF2-40B4-BE49-F238E27FC236}">
                  <a16:creationId xmlns:a16="http://schemas.microsoft.com/office/drawing/2014/main" id="{71B1DB1E-6D33-49B2-82AB-23DE06BCB53A}"/>
                </a:ext>
              </a:extLst>
            </p:cNvPr>
            <p:cNvSpPr/>
            <p:nvPr/>
          </p:nvSpPr>
          <p:spPr>
            <a:xfrm>
              <a:off x="4121996" y="4356000"/>
              <a:ext cx="1259997" cy="16178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10000" b="0" i="0" u="none" strike="noStrike" kern="1200" cap="none" spc="0" baseline="0">
                  <a:solidFill>
                    <a:srgbClr val="000000"/>
                  </a:solidFill>
                  <a:uFillTx/>
                  <a:latin typeface="Verdana" pitchFamily="34"/>
                  <a:ea typeface="Arial" pitchFamily="2"/>
                  <a:cs typeface="Arial" pitchFamily="2"/>
                </a:rPr>
                <a:t>+</a:t>
              </a:r>
            </a:p>
          </p:txBody>
        </p:sp>
      </p:grpSp>
      <p:sp>
        <p:nvSpPr>
          <p:cNvPr id="18" name="Freihandform: Form 17">
            <a:extLst>
              <a:ext uri="{FF2B5EF4-FFF2-40B4-BE49-F238E27FC236}">
                <a16:creationId xmlns:a16="http://schemas.microsoft.com/office/drawing/2014/main" id="{F8282FC4-82CD-4E11-A171-8C0FDE24116F}"/>
              </a:ext>
            </a:extLst>
          </p:cNvPr>
          <p:cNvSpPr/>
          <p:nvPr/>
        </p:nvSpPr>
        <p:spPr>
          <a:xfrm>
            <a:off x="702003" y="1440719"/>
            <a:ext cx="7740002" cy="218987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Verdana" pitchFamily="34"/>
                <a:ea typeface="Arial" pitchFamily="2"/>
                <a:cs typeface="Arial" pitchFamily="2"/>
              </a:rPr>
              <a:t>2. Die </a:t>
            </a:r>
            <a:r>
              <a:rPr lang="de-DE" sz="2600" b="1" i="0" u="none" strike="noStrike" kern="1200" cap="none" spc="0" baseline="0">
                <a:solidFill>
                  <a:srgbClr val="FF0000"/>
                </a:solidFill>
                <a:uFillTx/>
                <a:latin typeface="Verdana" pitchFamily="34"/>
                <a:ea typeface="Arial" pitchFamily="2"/>
                <a:cs typeface="Arial" pitchFamily="2"/>
              </a:rPr>
              <a:t>Farbspiele</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endParaRPr lang="de-DE" sz="900" b="1" i="0" u="none" strike="noStrike" kern="1200" cap="none" spc="0" baseline="0">
              <a:solidFill>
                <a:srgbClr val="000000"/>
              </a:solidFill>
              <a:uFillTx/>
              <a:latin typeface="Verdana" pitchFamily="34"/>
              <a:ea typeface="Arial" pitchFamily="2"/>
              <a:cs typeface="Arial" pitchFamily="2"/>
            </a:endParaRP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Verdana" pitchFamily="34"/>
                <a:ea typeface="Arial" pitchFamily="2"/>
                <a:cs typeface="Arial" pitchFamily="2"/>
              </a:rPr>
              <a:t>Kreuz</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endParaRPr lang="de-DE" sz="900" b="1" i="0" u="none" strike="noStrike" kern="1200" cap="none" spc="0" baseline="0">
              <a:solidFill>
                <a:srgbClr val="000000"/>
              </a:solidFill>
              <a:uFillTx/>
              <a:latin typeface="Verdana" pitchFamily="34"/>
              <a:ea typeface="Arial" pitchFamily="2"/>
              <a:cs typeface="Arial" pitchFamily="2"/>
            </a:endParaRP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Trumpf = Alle Buben + alle Kreuz</a:t>
            </a:r>
          </a:p>
        </p:txBody>
      </p:sp>
      <p:pic>
        <p:nvPicPr>
          <p:cNvPr id="19" name="">
            <a:extLst>
              <a:ext uri="{FF2B5EF4-FFF2-40B4-BE49-F238E27FC236}">
                <a16:creationId xmlns:a16="http://schemas.microsoft.com/office/drawing/2014/main" id="{50D48C67-461B-44F5-9E4F-D522F3F090B4}"/>
              </a:ext>
            </a:extLst>
          </p:cNvPr>
          <p:cNvPicPr>
            <a:picLocks noChangeAspect="1"/>
          </p:cNvPicPr>
          <p:nvPr/>
        </p:nvPicPr>
        <p:blipFill>
          <a:blip r:embed="rId14">
            <a:lum/>
            <a:alphaModFix/>
          </a:blip>
          <a:srcRect/>
          <a:stretch>
            <a:fillRect/>
          </a:stretch>
        </p:blipFill>
        <p:spPr>
          <a:xfrm>
            <a:off x="3123718" y="2159995"/>
            <a:ext cx="800282" cy="774716"/>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65E3A-E40F-4604-B135-FE487CAFE166}"/>
              </a:ext>
            </a:extLst>
          </p:cNvPr>
          <p:cNvSpPr txBox="1">
            <a:spLocks noGrp="1"/>
          </p:cNvSpPr>
          <p:nvPr>
            <p:ph type="title" idx="4294967295"/>
          </p:nvPr>
        </p:nvSpPr>
        <p:spPr>
          <a:xfrm>
            <a:off x="457200" y="274320"/>
            <a:ext cx="8229600" cy="716395"/>
          </a:xfrm>
        </p:spPr>
        <p:txBody>
          <a:bodyPr>
            <a:spAutoFit/>
          </a:bodyPr>
          <a:lstStyle/>
          <a:p>
            <a:pPr lvl="0"/>
            <a:r>
              <a:rPr lang="de-DE" sz="4000" b="1">
                <a:solidFill>
                  <a:srgbClr val="3366FF"/>
                </a:solidFill>
                <a:latin typeface="Verdana" pitchFamily="34"/>
              </a:rPr>
              <a:t>Spielmöglichkeiten</a:t>
            </a:r>
          </a:p>
        </p:txBody>
      </p:sp>
      <p:pic>
        <p:nvPicPr>
          <p:cNvPr id="3" name="">
            <a:extLst>
              <a:ext uri="{FF2B5EF4-FFF2-40B4-BE49-F238E27FC236}">
                <a16:creationId xmlns:a16="http://schemas.microsoft.com/office/drawing/2014/main" id="{314F5487-CF88-49CF-8C46-2A7605B2BD82}"/>
              </a:ext>
            </a:extLst>
          </p:cNvPr>
          <p:cNvPicPr>
            <a:picLocks noChangeAspect="1"/>
          </p:cNvPicPr>
          <p:nvPr/>
        </p:nvPicPr>
        <p:blipFill>
          <a:blip r:embed="rId3">
            <a:lum/>
            <a:alphaModFix/>
          </a:blip>
          <a:srcRect/>
          <a:stretch>
            <a:fillRect/>
          </a:stretch>
        </p:blipFill>
        <p:spPr>
          <a:xfrm>
            <a:off x="3403442" y="2159995"/>
            <a:ext cx="736558" cy="787682"/>
          </a:xfrm>
          <a:prstGeom prst="rect">
            <a:avLst/>
          </a:prstGeom>
          <a:noFill/>
          <a:ln cap="flat">
            <a:noFill/>
          </a:ln>
        </p:spPr>
      </p:pic>
      <p:sp>
        <p:nvSpPr>
          <p:cNvPr id="4" name="Freihandform: Form 3">
            <a:extLst>
              <a:ext uri="{FF2B5EF4-FFF2-40B4-BE49-F238E27FC236}">
                <a16:creationId xmlns:a16="http://schemas.microsoft.com/office/drawing/2014/main" id="{74F66DEA-94CA-4922-AF5B-65F84188EF53}"/>
              </a:ext>
            </a:extLst>
          </p:cNvPr>
          <p:cNvSpPr/>
          <p:nvPr/>
        </p:nvSpPr>
        <p:spPr>
          <a:xfrm>
            <a:off x="702003" y="1441076"/>
            <a:ext cx="7740002" cy="218987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Verdana" pitchFamily="34"/>
                <a:ea typeface="Arial" pitchFamily="2"/>
                <a:cs typeface="Arial" pitchFamily="2"/>
              </a:rPr>
              <a:t>2. Die </a:t>
            </a:r>
            <a:r>
              <a:rPr lang="de-DE" sz="2600" b="1" i="0" u="none" strike="noStrike" kern="1200" cap="none" spc="0" baseline="0">
                <a:solidFill>
                  <a:srgbClr val="FF0000"/>
                </a:solidFill>
                <a:uFillTx/>
                <a:latin typeface="Verdana" pitchFamily="34"/>
                <a:ea typeface="Arial" pitchFamily="2"/>
                <a:cs typeface="Arial" pitchFamily="2"/>
              </a:rPr>
              <a:t>Farbspiele</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endParaRPr lang="de-DE" sz="900" b="1" i="0" u="none" strike="noStrike" kern="1200" cap="none" spc="0" baseline="0">
              <a:solidFill>
                <a:srgbClr val="000000"/>
              </a:solidFill>
              <a:uFillTx/>
              <a:latin typeface="Verdana" pitchFamily="34"/>
              <a:ea typeface="Arial" pitchFamily="2"/>
              <a:cs typeface="Arial" pitchFamily="2"/>
            </a:endParaRP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00AE00"/>
                </a:solidFill>
                <a:uFillTx/>
                <a:latin typeface="Verdana" pitchFamily="34"/>
                <a:ea typeface="Arial" pitchFamily="2"/>
                <a:cs typeface="Arial" pitchFamily="2"/>
              </a:rPr>
              <a:t>Pik</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endParaRPr lang="de-DE" sz="900" b="1" i="0" u="none" strike="noStrike" kern="1200" cap="none" spc="0" baseline="0">
              <a:solidFill>
                <a:srgbClr val="000000"/>
              </a:solidFill>
              <a:uFillTx/>
              <a:latin typeface="Verdana" pitchFamily="34"/>
              <a:ea typeface="Arial" pitchFamily="2"/>
              <a:cs typeface="Arial" pitchFamily="2"/>
            </a:endParaRP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Trumpf = Alle Buben + alle Pik</a:t>
            </a:r>
          </a:p>
        </p:txBody>
      </p:sp>
      <p:grpSp>
        <p:nvGrpSpPr>
          <p:cNvPr id="5" name="Gruppieren 4">
            <a:extLst>
              <a:ext uri="{FF2B5EF4-FFF2-40B4-BE49-F238E27FC236}">
                <a16:creationId xmlns:a16="http://schemas.microsoft.com/office/drawing/2014/main" id="{632732B8-C82C-4980-B01B-48CCD8B3596A}"/>
              </a:ext>
            </a:extLst>
          </p:cNvPr>
          <p:cNvGrpSpPr/>
          <p:nvPr/>
        </p:nvGrpSpPr>
        <p:grpSpPr>
          <a:xfrm>
            <a:off x="198004" y="4093558"/>
            <a:ext cx="8722077" cy="2350446"/>
            <a:chOff x="198004" y="4093558"/>
            <a:chExt cx="8722077" cy="2350446"/>
          </a:xfrm>
        </p:grpSpPr>
        <p:pic>
          <p:nvPicPr>
            <p:cNvPr id="6" name="">
              <a:extLst>
                <a:ext uri="{FF2B5EF4-FFF2-40B4-BE49-F238E27FC236}">
                  <a16:creationId xmlns:a16="http://schemas.microsoft.com/office/drawing/2014/main" id="{8DC56A76-0188-4459-A416-B50D958D4D00}"/>
                </a:ext>
              </a:extLst>
            </p:cNvPr>
            <p:cNvPicPr>
              <a:picLocks noChangeAspect="1"/>
            </p:cNvPicPr>
            <p:nvPr/>
          </p:nvPicPr>
          <p:blipFill>
            <a:blip r:embed="rId4">
              <a:lum/>
              <a:alphaModFix/>
            </a:blip>
            <a:srcRect/>
            <a:stretch>
              <a:fillRect/>
            </a:stretch>
          </p:blipFill>
          <p:spPr>
            <a:xfrm>
              <a:off x="198004" y="4104000"/>
              <a:ext cx="1532881" cy="2340004"/>
            </a:xfrm>
            <a:prstGeom prst="rect">
              <a:avLst/>
            </a:prstGeom>
            <a:noFill/>
            <a:ln cap="flat">
              <a:noFill/>
            </a:ln>
          </p:spPr>
        </p:pic>
        <p:pic>
          <p:nvPicPr>
            <p:cNvPr id="7" name="">
              <a:extLst>
                <a:ext uri="{FF2B5EF4-FFF2-40B4-BE49-F238E27FC236}">
                  <a16:creationId xmlns:a16="http://schemas.microsoft.com/office/drawing/2014/main" id="{6B76CD2B-D417-4316-BB02-979D6E71F92E}"/>
                </a:ext>
              </a:extLst>
            </p:cNvPr>
            <p:cNvPicPr>
              <a:picLocks noChangeAspect="1"/>
            </p:cNvPicPr>
            <p:nvPr/>
          </p:nvPicPr>
          <p:blipFill>
            <a:blip r:embed="rId5">
              <a:lum/>
              <a:alphaModFix/>
            </a:blip>
            <a:srcRect/>
            <a:stretch>
              <a:fillRect/>
            </a:stretch>
          </p:blipFill>
          <p:spPr>
            <a:xfrm>
              <a:off x="999000" y="4104000"/>
              <a:ext cx="1532881" cy="2340004"/>
            </a:xfrm>
            <a:prstGeom prst="rect">
              <a:avLst/>
            </a:prstGeom>
            <a:noFill/>
            <a:ln cap="flat">
              <a:noFill/>
            </a:ln>
          </p:spPr>
        </p:pic>
        <p:pic>
          <p:nvPicPr>
            <p:cNvPr id="8" name="">
              <a:extLst>
                <a:ext uri="{FF2B5EF4-FFF2-40B4-BE49-F238E27FC236}">
                  <a16:creationId xmlns:a16="http://schemas.microsoft.com/office/drawing/2014/main" id="{7BCED371-AAC8-4461-966E-BAF10DC15CD8}"/>
                </a:ext>
              </a:extLst>
            </p:cNvPr>
            <p:cNvPicPr>
              <a:picLocks noChangeAspect="1"/>
            </p:cNvPicPr>
            <p:nvPr/>
          </p:nvPicPr>
          <p:blipFill>
            <a:blip r:embed="rId6">
              <a:lum/>
              <a:alphaModFix/>
            </a:blip>
            <a:srcRect/>
            <a:stretch>
              <a:fillRect/>
            </a:stretch>
          </p:blipFill>
          <p:spPr>
            <a:xfrm>
              <a:off x="1799996" y="4104000"/>
              <a:ext cx="1551956" cy="2340004"/>
            </a:xfrm>
            <a:prstGeom prst="rect">
              <a:avLst/>
            </a:prstGeom>
            <a:noFill/>
            <a:ln cap="flat">
              <a:noFill/>
            </a:ln>
          </p:spPr>
        </p:pic>
        <p:pic>
          <p:nvPicPr>
            <p:cNvPr id="9" name="">
              <a:extLst>
                <a:ext uri="{FF2B5EF4-FFF2-40B4-BE49-F238E27FC236}">
                  <a16:creationId xmlns:a16="http://schemas.microsoft.com/office/drawing/2014/main" id="{8E186CE8-9A77-48C8-BE56-E3843C876AF5}"/>
                </a:ext>
              </a:extLst>
            </p:cNvPr>
            <p:cNvPicPr>
              <a:picLocks noChangeAspect="1"/>
            </p:cNvPicPr>
            <p:nvPr/>
          </p:nvPicPr>
          <p:blipFill>
            <a:blip r:embed="rId7">
              <a:lum/>
              <a:alphaModFix/>
            </a:blip>
            <a:srcRect/>
            <a:stretch>
              <a:fillRect/>
            </a:stretch>
          </p:blipFill>
          <p:spPr>
            <a:xfrm>
              <a:off x="2701082" y="4104000"/>
              <a:ext cx="1533238" cy="2340004"/>
            </a:xfrm>
            <a:prstGeom prst="rect">
              <a:avLst/>
            </a:prstGeom>
            <a:noFill/>
            <a:ln cap="flat">
              <a:noFill/>
            </a:ln>
          </p:spPr>
        </p:pic>
        <p:sp>
          <p:nvSpPr>
            <p:cNvPr id="10" name="Freihandform: Form 9">
              <a:extLst>
                <a:ext uri="{FF2B5EF4-FFF2-40B4-BE49-F238E27FC236}">
                  <a16:creationId xmlns:a16="http://schemas.microsoft.com/office/drawing/2014/main" id="{C400AD31-2750-42BB-8F13-40FBB1D50A1C}"/>
                </a:ext>
              </a:extLst>
            </p:cNvPr>
            <p:cNvSpPr/>
            <p:nvPr/>
          </p:nvSpPr>
          <p:spPr>
            <a:xfrm>
              <a:off x="4121996" y="4356000"/>
              <a:ext cx="1259997" cy="16178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10000" b="0" i="0" u="none" strike="noStrike" kern="1200" cap="none" spc="0" baseline="0">
                  <a:solidFill>
                    <a:srgbClr val="000000"/>
                  </a:solidFill>
                  <a:uFillTx/>
                  <a:latin typeface="Verdana" pitchFamily="34"/>
                  <a:ea typeface="Arial" pitchFamily="2"/>
                  <a:cs typeface="Arial" pitchFamily="2"/>
                </a:rPr>
                <a:t>+</a:t>
              </a:r>
            </a:p>
          </p:txBody>
        </p:sp>
        <p:pic>
          <p:nvPicPr>
            <p:cNvPr id="11" name="">
              <a:extLst>
                <a:ext uri="{FF2B5EF4-FFF2-40B4-BE49-F238E27FC236}">
                  <a16:creationId xmlns:a16="http://schemas.microsoft.com/office/drawing/2014/main" id="{C0BB8CB2-F23C-407F-87BA-B528B8CDE861}"/>
                </a:ext>
              </a:extLst>
            </p:cNvPr>
            <p:cNvPicPr>
              <a:picLocks noChangeAspect="1"/>
            </p:cNvPicPr>
            <p:nvPr/>
          </p:nvPicPr>
          <p:blipFill>
            <a:blip r:embed="rId8">
              <a:lum/>
              <a:alphaModFix/>
            </a:blip>
            <a:srcRect/>
            <a:stretch>
              <a:fillRect/>
            </a:stretch>
          </p:blipFill>
          <p:spPr>
            <a:xfrm>
              <a:off x="5255998" y="4093558"/>
              <a:ext cx="1540078" cy="2350437"/>
            </a:xfrm>
            <a:prstGeom prst="rect">
              <a:avLst/>
            </a:prstGeom>
            <a:noFill/>
            <a:ln cap="flat">
              <a:noFill/>
            </a:ln>
          </p:spPr>
        </p:pic>
        <p:pic>
          <p:nvPicPr>
            <p:cNvPr id="12" name="">
              <a:extLst>
                <a:ext uri="{FF2B5EF4-FFF2-40B4-BE49-F238E27FC236}">
                  <a16:creationId xmlns:a16="http://schemas.microsoft.com/office/drawing/2014/main" id="{8AF7234D-2D62-40AD-8797-D18EA132DB4F}"/>
                </a:ext>
              </a:extLst>
            </p:cNvPr>
            <p:cNvPicPr>
              <a:picLocks noChangeAspect="1"/>
            </p:cNvPicPr>
            <p:nvPr/>
          </p:nvPicPr>
          <p:blipFill>
            <a:blip r:embed="rId9">
              <a:lum/>
              <a:alphaModFix/>
            </a:blip>
            <a:srcRect/>
            <a:stretch>
              <a:fillRect/>
            </a:stretch>
          </p:blipFill>
          <p:spPr>
            <a:xfrm>
              <a:off x="5579997" y="4093558"/>
              <a:ext cx="1547640" cy="2350437"/>
            </a:xfrm>
            <a:prstGeom prst="rect">
              <a:avLst/>
            </a:prstGeom>
            <a:noFill/>
            <a:ln cap="flat">
              <a:noFill/>
            </a:ln>
          </p:spPr>
        </p:pic>
        <p:pic>
          <p:nvPicPr>
            <p:cNvPr id="13" name="">
              <a:extLst>
                <a:ext uri="{FF2B5EF4-FFF2-40B4-BE49-F238E27FC236}">
                  <a16:creationId xmlns:a16="http://schemas.microsoft.com/office/drawing/2014/main" id="{2F763B1C-D625-48E6-A955-41E7FF3E6080}"/>
                </a:ext>
              </a:extLst>
            </p:cNvPr>
            <p:cNvPicPr>
              <a:picLocks noChangeAspect="1"/>
            </p:cNvPicPr>
            <p:nvPr/>
          </p:nvPicPr>
          <p:blipFill>
            <a:blip r:embed="rId10">
              <a:lum/>
              <a:alphaModFix/>
            </a:blip>
            <a:srcRect/>
            <a:stretch>
              <a:fillRect/>
            </a:stretch>
          </p:blipFill>
          <p:spPr>
            <a:xfrm>
              <a:off x="5947915" y="4093558"/>
              <a:ext cx="1540078" cy="2350437"/>
            </a:xfrm>
            <a:prstGeom prst="rect">
              <a:avLst/>
            </a:prstGeom>
            <a:noFill/>
            <a:ln cap="flat">
              <a:noFill/>
            </a:ln>
          </p:spPr>
        </p:pic>
        <p:pic>
          <p:nvPicPr>
            <p:cNvPr id="14" name="">
              <a:extLst>
                <a:ext uri="{FF2B5EF4-FFF2-40B4-BE49-F238E27FC236}">
                  <a16:creationId xmlns:a16="http://schemas.microsoft.com/office/drawing/2014/main" id="{31027F01-2193-4700-A89E-5944C07F369C}"/>
                </a:ext>
              </a:extLst>
            </p:cNvPr>
            <p:cNvPicPr>
              <a:picLocks noChangeAspect="1"/>
            </p:cNvPicPr>
            <p:nvPr/>
          </p:nvPicPr>
          <p:blipFill>
            <a:blip r:embed="rId11">
              <a:lum/>
              <a:alphaModFix/>
            </a:blip>
            <a:srcRect/>
            <a:stretch>
              <a:fillRect/>
            </a:stretch>
          </p:blipFill>
          <p:spPr>
            <a:xfrm>
              <a:off x="6307915" y="4093558"/>
              <a:ext cx="1540078" cy="2350437"/>
            </a:xfrm>
            <a:prstGeom prst="rect">
              <a:avLst/>
            </a:prstGeom>
            <a:noFill/>
            <a:ln cap="flat">
              <a:noFill/>
            </a:ln>
          </p:spPr>
        </p:pic>
        <p:pic>
          <p:nvPicPr>
            <p:cNvPr id="15" name="">
              <a:extLst>
                <a:ext uri="{FF2B5EF4-FFF2-40B4-BE49-F238E27FC236}">
                  <a16:creationId xmlns:a16="http://schemas.microsoft.com/office/drawing/2014/main" id="{8BD05F5A-3B3B-494E-8D84-CB0606DBC5E5}"/>
                </a:ext>
              </a:extLst>
            </p:cNvPr>
            <p:cNvPicPr>
              <a:picLocks noChangeAspect="1"/>
            </p:cNvPicPr>
            <p:nvPr/>
          </p:nvPicPr>
          <p:blipFill>
            <a:blip r:embed="rId12">
              <a:lum/>
              <a:alphaModFix/>
            </a:blip>
            <a:srcRect/>
            <a:stretch>
              <a:fillRect/>
            </a:stretch>
          </p:blipFill>
          <p:spPr>
            <a:xfrm>
              <a:off x="6667914" y="4093558"/>
              <a:ext cx="1540078" cy="2350437"/>
            </a:xfrm>
            <a:prstGeom prst="rect">
              <a:avLst/>
            </a:prstGeom>
            <a:noFill/>
            <a:ln cap="flat">
              <a:noFill/>
            </a:ln>
          </p:spPr>
        </p:pic>
        <p:pic>
          <p:nvPicPr>
            <p:cNvPr id="16" name="">
              <a:extLst>
                <a:ext uri="{FF2B5EF4-FFF2-40B4-BE49-F238E27FC236}">
                  <a16:creationId xmlns:a16="http://schemas.microsoft.com/office/drawing/2014/main" id="{6DD5A4D3-5418-4B05-A962-D8513B6777B8}"/>
                </a:ext>
              </a:extLst>
            </p:cNvPr>
            <p:cNvPicPr>
              <a:picLocks noChangeAspect="1"/>
            </p:cNvPicPr>
            <p:nvPr/>
          </p:nvPicPr>
          <p:blipFill>
            <a:blip r:embed="rId13">
              <a:lum/>
              <a:alphaModFix/>
            </a:blip>
            <a:srcRect/>
            <a:stretch>
              <a:fillRect/>
            </a:stretch>
          </p:blipFill>
          <p:spPr>
            <a:xfrm>
              <a:off x="7027922" y="4093558"/>
              <a:ext cx="1540078" cy="2350437"/>
            </a:xfrm>
            <a:prstGeom prst="rect">
              <a:avLst/>
            </a:prstGeom>
            <a:noFill/>
            <a:ln cap="flat">
              <a:noFill/>
            </a:ln>
          </p:spPr>
        </p:pic>
        <p:pic>
          <p:nvPicPr>
            <p:cNvPr id="17" name="">
              <a:extLst>
                <a:ext uri="{FF2B5EF4-FFF2-40B4-BE49-F238E27FC236}">
                  <a16:creationId xmlns:a16="http://schemas.microsoft.com/office/drawing/2014/main" id="{D08993D4-6857-49B0-9AF6-C06916BB2D74}"/>
                </a:ext>
              </a:extLst>
            </p:cNvPr>
            <p:cNvPicPr>
              <a:picLocks noChangeAspect="1"/>
            </p:cNvPicPr>
            <p:nvPr/>
          </p:nvPicPr>
          <p:blipFill>
            <a:blip r:embed="rId14">
              <a:lum/>
              <a:alphaModFix/>
            </a:blip>
            <a:srcRect/>
            <a:stretch>
              <a:fillRect/>
            </a:stretch>
          </p:blipFill>
          <p:spPr>
            <a:xfrm>
              <a:off x="7380003" y="4093558"/>
              <a:ext cx="1540078" cy="2350437"/>
            </a:xfrm>
            <a:prstGeom prst="rect">
              <a:avLst/>
            </a:prstGeom>
            <a:noFill/>
            <a:ln cap="flat">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94BE1-630F-4B1A-B622-C155A1AB6564}"/>
              </a:ext>
            </a:extLst>
          </p:cNvPr>
          <p:cNvSpPr txBox="1">
            <a:spLocks noGrp="1"/>
          </p:cNvSpPr>
          <p:nvPr>
            <p:ph type="title" idx="4294967295"/>
          </p:nvPr>
        </p:nvSpPr>
        <p:spPr>
          <a:xfrm>
            <a:off x="457200" y="274320"/>
            <a:ext cx="8229600" cy="716395"/>
          </a:xfrm>
        </p:spPr>
        <p:txBody>
          <a:bodyPr>
            <a:spAutoFit/>
          </a:bodyPr>
          <a:lstStyle/>
          <a:p>
            <a:pPr lvl="0"/>
            <a:r>
              <a:rPr lang="de-DE" sz="4000" b="1">
                <a:solidFill>
                  <a:srgbClr val="3366FF"/>
                </a:solidFill>
                <a:latin typeface="Verdana" pitchFamily="34"/>
              </a:rPr>
              <a:t>Spielmöglichkeiten</a:t>
            </a:r>
          </a:p>
        </p:txBody>
      </p:sp>
      <p:sp>
        <p:nvSpPr>
          <p:cNvPr id="3" name="Freihandform: Form 2">
            <a:extLst>
              <a:ext uri="{FF2B5EF4-FFF2-40B4-BE49-F238E27FC236}">
                <a16:creationId xmlns:a16="http://schemas.microsoft.com/office/drawing/2014/main" id="{51A92CE8-3A60-4A71-98E2-4F5FDCFFC2CF}"/>
              </a:ext>
            </a:extLst>
          </p:cNvPr>
          <p:cNvSpPr/>
          <p:nvPr/>
        </p:nvSpPr>
        <p:spPr>
          <a:xfrm>
            <a:off x="702003" y="1441076"/>
            <a:ext cx="7740002" cy="45446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Verdana" pitchFamily="34"/>
                <a:ea typeface="Arial" pitchFamily="2"/>
                <a:cs typeface="Arial" pitchFamily="2"/>
              </a:rPr>
              <a:t>2. Die </a:t>
            </a:r>
            <a:r>
              <a:rPr lang="de-DE" sz="2600" b="1" i="0" u="none" strike="noStrike" kern="1200" cap="none" spc="0" baseline="0">
                <a:solidFill>
                  <a:srgbClr val="FF0000"/>
                </a:solidFill>
                <a:uFillTx/>
                <a:latin typeface="Verdana" pitchFamily="34"/>
                <a:ea typeface="Arial" pitchFamily="2"/>
                <a:cs typeface="Arial" pitchFamily="2"/>
              </a:rPr>
              <a:t>Farbspiele</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endParaRPr lang="de-DE" sz="900" b="1" i="0" u="none" strike="noStrike" kern="1200" cap="none" spc="0" baseline="0">
              <a:solidFill>
                <a:srgbClr val="000000"/>
              </a:solidFill>
              <a:uFillTx/>
              <a:latin typeface="Verdana" pitchFamily="34"/>
              <a:ea typeface="Arial" pitchFamily="2"/>
              <a:cs typeface="Arial" pitchFamily="2"/>
            </a:endParaRP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FF0000"/>
                </a:solidFill>
                <a:uFillTx/>
                <a:latin typeface="Verdana" pitchFamily="34"/>
                <a:ea typeface="Arial" pitchFamily="2"/>
                <a:cs typeface="Arial" pitchFamily="2"/>
              </a:rPr>
              <a:t>Herz</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endParaRPr lang="de-DE" sz="900" b="1" i="0" u="none" strike="noStrike" kern="1200" cap="none" spc="0" baseline="0">
              <a:solidFill>
                <a:srgbClr val="000000"/>
              </a:solidFill>
              <a:uFillTx/>
              <a:latin typeface="Verdana" pitchFamily="34"/>
              <a:ea typeface="Arial" pitchFamily="2"/>
              <a:cs typeface="Arial" pitchFamily="2"/>
            </a:endParaRP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Trumpf = Alle Buben + alle Herz</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endParaRPr lang="de-DE" sz="2600" b="1" i="0" u="none" strike="noStrike" kern="1200" cap="none" spc="0" baseline="0">
              <a:solidFill>
                <a:srgbClr val="FF0000"/>
              </a:solidFill>
              <a:uFillTx/>
              <a:latin typeface="Verdana" pitchFamily="34"/>
              <a:ea typeface="Arial" pitchFamily="2"/>
              <a:cs typeface="Arial" pitchFamily="2"/>
            </a:endParaRP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endParaRPr lang="de-DE" sz="2600" b="1" i="0" u="none" strike="noStrike" kern="1200" cap="none" spc="0" baseline="0">
              <a:solidFill>
                <a:srgbClr val="FF0000"/>
              </a:solidFill>
              <a:uFillTx/>
              <a:latin typeface="Verdana" pitchFamily="34"/>
              <a:ea typeface="Arial" pitchFamily="2"/>
              <a:cs typeface="Arial" pitchFamily="2"/>
            </a:endParaRP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FFD320"/>
                </a:solidFill>
                <a:uFillTx/>
                <a:latin typeface="Verdana" pitchFamily="34"/>
                <a:ea typeface="Arial" pitchFamily="2"/>
                <a:cs typeface="Arial" pitchFamily="2"/>
              </a:rPr>
              <a:t>Karo</a:t>
            </a:r>
          </a:p>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endParaRPr lang="de-DE" sz="900" b="1" i="0" u="none" strike="noStrike" kern="1200" cap="none" spc="0" baseline="0">
              <a:solidFill>
                <a:srgbClr val="000000"/>
              </a:solidFill>
              <a:uFillTx/>
              <a:latin typeface="Verdana" pitchFamily="34"/>
              <a:ea typeface="Arial" pitchFamily="2"/>
              <a:cs typeface="Arial" pitchFamily="2"/>
            </a:endParaRP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Trumpf = Alle Buben + alle Karo</a:t>
            </a:r>
          </a:p>
        </p:txBody>
      </p:sp>
      <p:pic>
        <p:nvPicPr>
          <p:cNvPr id="4" name="">
            <a:extLst>
              <a:ext uri="{FF2B5EF4-FFF2-40B4-BE49-F238E27FC236}">
                <a16:creationId xmlns:a16="http://schemas.microsoft.com/office/drawing/2014/main" id="{5049E30D-4CB3-4761-B628-7467B7D46564}"/>
              </a:ext>
            </a:extLst>
          </p:cNvPr>
          <p:cNvPicPr>
            <a:picLocks noChangeAspect="1"/>
          </p:cNvPicPr>
          <p:nvPr/>
        </p:nvPicPr>
        <p:blipFill>
          <a:blip r:embed="rId3">
            <a:lum/>
            <a:alphaModFix/>
          </a:blip>
          <a:srcRect/>
          <a:stretch>
            <a:fillRect/>
          </a:stretch>
        </p:blipFill>
        <p:spPr>
          <a:xfrm>
            <a:off x="3276002" y="2195995"/>
            <a:ext cx="800282" cy="711357"/>
          </a:xfrm>
          <a:prstGeom prst="rect">
            <a:avLst/>
          </a:prstGeom>
          <a:noFill/>
          <a:ln cap="flat">
            <a:noFill/>
          </a:ln>
        </p:spPr>
      </p:pic>
      <p:pic>
        <p:nvPicPr>
          <p:cNvPr id="5" name="">
            <a:extLst>
              <a:ext uri="{FF2B5EF4-FFF2-40B4-BE49-F238E27FC236}">
                <a16:creationId xmlns:a16="http://schemas.microsoft.com/office/drawing/2014/main" id="{118074B8-F48E-4D7B-9726-AD34837396D5}"/>
              </a:ext>
            </a:extLst>
          </p:cNvPr>
          <p:cNvPicPr>
            <a:picLocks noChangeAspect="1"/>
          </p:cNvPicPr>
          <p:nvPr/>
        </p:nvPicPr>
        <p:blipFill>
          <a:blip r:embed="rId4">
            <a:lum/>
            <a:alphaModFix/>
          </a:blip>
          <a:srcRect/>
          <a:stretch>
            <a:fillRect/>
          </a:stretch>
        </p:blipFill>
        <p:spPr>
          <a:xfrm>
            <a:off x="3204002" y="4646523"/>
            <a:ext cx="812883" cy="825483"/>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ECB5-5947-480C-BE3C-0145011151E2}"/>
              </a:ext>
            </a:extLst>
          </p:cNvPr>
          <p:cNvSpPr txBox="1">
            <a:spLocks noGrp="1"/>
          </p:cNvSpPr>
          <p:nvPr>
            <p:ph type="title" idx="4294967295"/>
          </p:nvPr>
        </p:nvSpPr>
        <p:spPr>
          <a:xfrm>
            <a:off x="457200" y="274320"/>
            <a:ext cx="8229600" cy="716395"/>
          </a:xfrm>
        </p:spPr>
        <p:txBody>
          <a:bodyPr>
            <a:spAutoFit/>
          </a:bodyPr>
          <a:lstStyle/>
          <a:p>
            <a:pPr lvl="0"/>
            <a:r>
              <a:rPr lang="de-DE" sz="4000" b="1">
                <a:solidFill>
                  <a:srgbClr val="3366FF"/>
                </a:solidFill>
                <a:latin typeface="Verdana" pitchFamily="34"/>
              </a:rPr>
              <a:t>Spielmöglichkeiten</a:t>
            </a:r>
          </a:p>
        </p:txBody>
      </p:sp>
      <p:sp>
        <p:nvSpPr>
          <p:cNvPr id="3" name="Freihandform: Form 2">
            <a:extLst>
              <a:ext uri="{FF2B5EF4-FFF2-40B4-BE49-F238E27FC236}">
                <a16:creationId xmlns:a16="http://schemas.microsoft.com/office/drawing/2014/main" id="{27B70422-29DD-49BA-B270-E751D995660C}"/>
              </a:ext>
            </a:extLst>
          </p:cNvPr>
          <p:cNvSpPr/>
          <p:nvPr/>
        </p:nvSpPr>
        <p:spPr>
          <a:xfrm>
            <a:off x="702003" y="1441076"/>
            <a:ext cx="7740002" cy="4899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342717" marR="0" lvl="0" indent="-342717" algn="ctr" defTabSz="914400" rtl="0" fontAlgn="auto" hangingPunct="1">
              <a:lnSpc>
                <a:spcPct val="100000"/>
              </a:lnSpc>
              <a:spcBef>
                <a:spcPts val="1245"/>
              </a:spcBef>
              <a:spcAft>
                <a:spcPts val="0"/>
              </a:spcAft>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Verdana" pitchFamily="34"/>
                <a:ea typeface="Arial" pitchFamily="2"/>
                <a:cs typeface="Arial" pitchFamily="2"/>
              </a:rPr>
              <a:t>3. Die </a:t>
            </a:r>
            <a:r>
              <a:rPr lang="de-DE" sz="2600" b="1" i="0" u="none" strike="noStrike" kern="1200" cap="none" spc="0" baseline="0">
                <a:solidFill>
                  <a:srgbClr val="FF0000"/>
                </a:solidFill>
                <a:uFillTx/>
                <a:latin typeface="Verdana" pitchFamily="34"/>
                <a:ea typeface="Arial" pitchFamily="2"/>
                <a:cs typeface="Arial" pitchFamily="2"/>
              </a:rPr>
              <a:t>Nullspiele</a:t>
            </a:r>
          </a:p>
        </p:txBody>
      </p:sp>
      <p:sp>
        <p:nvSpPr>
          <p:cNvPr id="4" name="Freihandform: Form 3">
            <a:extLst>
              <a:ext uri="{FF2B5EF4-FFF2-40B4-BE49-F238E27FC236}">
                <a16:creationId xmlns:a16="http://schemas.microsoft.com/office/drawing/2014/main" id="{CBB8D9E0-66FE-457C-A739-384325CC0206}"/>
              </a:ext>
            </a:extLst>
          </p:cNvPr>
          <p:cNvSpPr/>
          <p:nvPr/>
        </p:nvSpPr>
        <p:spPr>
          <a:xfrm>
            <a:off x="963000" y="2017440"/>
            <a:ext cx="7217999" cy="215315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342717" marR="0" lvl="0" indent="-342717" algn="l" defTabSz="914400" rtl="0" fontAlgn="auto" hangingPunct="1">
              <a:lnSpc>
                <a:spcPct val="100000"/>
              </a:lnSpc>
              <a:spcBef>
                <a:spcPts val="1245"/>
              </a:spcBef>
              <a:spcAft>
                <a:spcPts val="0"/>
              </a:spcAft>
              <a:buClr>
                <a:srgbClr val="000000"/>
              </a:buClr>
              <a:buSzPct val="45000"/>
              <a:buFont typeface="StarSymbol"/>
              <a:buChar char=""/>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FF0000"/>
                </a:solidFill>
                <a:uFillTx/>
                <a:latin typeface="Verdana" pitchFamily="34"/>
                <a:ea typeface="Arial" pitchFamily="2"/>
                <a:cs typeface="Arial" pitchFamily="2"/>
              </a:rPr>
              <a:t> 	</a:t>
            </a:r>
            <a:r>
              <a:rPr lang="de-DE" sz="2600" b="0" i="0" u="none" strike="noStrike" kern="1200" cap="none" spc="0" baseline="0">
                <a:solidFill>
                  <a:srgbClr val="000000"/>
                </a:solidFill>
                <a:uFillTx/>
                <a:latin typeface="Verdana" pitchFamily="34"/>
                <a:ea typeface="Arial" pitchFamily="2"/>
                <a:cs typeface="Arial" pitchFamily="2"/>
              </a:rPr>
              <a:t>Keine Trümpfe</a:t>
            </a:r>
          </a:p>
          <a:p>
            <a:pPr marL="342717" marR="0" lvl="0" indent="-342717" algn="l" defTabSz="914400" rtl="0" fontAlgn="auto" hangingPunct="1">
              <a:lnSpc>
                <a:spcPct val="100000"/>
              </a:lnSpc>
              <a:spcBef>
                <a:spcPts val="1245"/>
              </a:spcBef>
              <a:spcAft>
                <a:spcPts val="0"/>
              </a:spcAft>
              <a:buClr>
                <a:srgbClr val="000000"/>
              </a:buClr>
              <a:buSzPct val="45000"/>
              <a:buFont typeface="StarSymbol"/>
              <a:buChar char=""/>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 	Keine Augen</a:t>
            </a:r>
          </a:p>
          <a:p>
            <a:pPr marL="342717" marR="0" lvl="0" indent="-342717" algn="l" defTabSz="914400" rtl="0" fontAlgn="auto" hangingPunct="1">
              <a:lnSpc>
                <a:spcPct val="100000"/>
              </a:lnSpc>
              <a:spcBef>
                <a:spcPts val="1245"/>
              </a:spcBef>
              <a:spcAft>
                <a:spcPts val="0"/>
              </a:spcAft>
              <a:buClr>
                <a:srgbClr val="000000"/>
              </a:buClr>
              <a:buSzPct val="45000"/>
              <a:buFont typeface="StarSymbol"/>
              <a:buChar char=""/>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 	Neue Reihenfolge:</a:t>
            </a:r>
          </a:p>
          <a:p>
            <a:pPr marL="342717" marR="0" lvl="0" indent="-342717" algn="l" defTabSz="914400" rtl="0" fontAlgn="auto" hangingPunct="1">
              <a:lnSpc>
                <a:spcPct val="100000"/>
              </a:lnSpc>
              <a:spcBef>
                <a:spcPts val="1245"/>
              </a:spcBef>
              <a:spcAft>
                <a:spcPts val="0"/>
              </a:spcAft>
              <a:buClr>
                <a:srgbClr val="000000"/>
              </a:buClr>
              <a:buSzPct val="45000"/>
              <a:buFont typeface="StarSymbol"/>
              <a:buChar char=""/>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 	Ass, König, Dame, </a:t>
            </a:r>
            <a:r>
              <a:rPr lang="de-DE" sz="2600" b="1" i="0" u="none" strike="noStrike" kern="1200" cap="none" spc="0" baseline="0">
                <a:solidFill>
                  <a:srgbClr val="0047FF"/>
                </a:solidFill>
                <a:uFillTx/>
                <a:latin typeface="Verdana" pitchFamily="34"/>
                <a:ea typeface="Arial" pitchFamily="2"/>
                <a:cs typeface="Arial" pitchFamily="2"/>
              </a:rPr>
              <a:t>Bube</a:t>
            </a:r>
            <a:r>
              <a:rPr lang="de-DE" sz="2600" b="0" i="0" u="none" strike="noStrike" kern="1200" cap="none" spc="0" baseline="0">
                <a:solidFill>
                  <a:srgbClr val="000000"/>
                </a:solidFill>
                <a:uFillTx/>
                <a:latin typeface="Verdana" pitchFamily="34"/>
                <a:ea typeface="Arial" pitchFamily="2"/>
                <a:cs typeface="Arial" pitchFamily="2"/>
              </a:rPr>
              <a:t>, </a:t>
            </a:r>
            <a:r>
              <a:rPr lang="de-DE" sz="2600" b="1" i="0" u="none" strike="noStrike" kern="1200" cap="none" spc="0" baseline="0">
                <a:solidFill>
                  <a:srgbClr val="0047FF"/>
                </a:solidFill>
                <a:uFillTx/>
                <a:latin typeface="Verdana" pitchFamily="34"/>
                <a:ea typeface="Arial" pitchFamily="2"/>
                <a:cs typeface="Arial" pitchFamily="2"/>
              </a:rPr>
              <a:t>Zehn</a:t>
            </a:r>
            <a:r>
              <a:rPr lang="de-DE" sz="2600" b="0" i="0" u="none" strike="noStrike" kern="1200" cap="none" spc="0" baseline="0">
                <a:solidFill>
                  <a:srgbClr val="000000"/>
                </a:solidFill>
                <a:uFillTx/>
                <a:latin typeface="Verdana" pitchFamily="34"/>
                <a:ea typeface="Arial" pitchFamily="2"/>
                <a:cs typeface="Arial" pitchFamily="2"/>
              </a:rPr>
              <a:t>, 9, 8, 7</a:t>
            </a:r>
          </a:p>
        </p:txBody>
      </p:sp>
      <p:grpSp>
        <p:nvGrpSpPr>
          <p:cNvPr id="5" name="Gruppieren 4">
            <a:extLst>
              <a:ext uri="{FF2B5EF4-FFF2-40B4-BE49-F238E27FC236}">
                <a16:creationId xmlns:a16="http://schemas.microsoft.com/office/drawing/2014/main" id="{154A93FB-1882-4248-8941-2CA39E3264B5}"/>
              </a:ext>
            </a:extLst>
          </p:cNvPr>
          <p:cNvGrpSpPr/>
          <p:nvPr/>
        </p:nvGrpSpPr>
        <p:grpSpPr>
          <a:xfrm>
            <a:off x="1422714" y="4313160"/>
            <a:ext cx="6544800" cy="2346834"/>
            <a:chOff x="1422714" y="4313160"/>
            <a:chExt cx="6544800" cy="2346834"/>
          </a:xfrm>
        </p:grpSpPr>
        <p:pic>
          <p:nvPicPr>
            <p:cNvPr id="6" name="">
              <a:extLst>
                <a:ext uri="{FF2B5EF4-FFF2-40B4-BE49-F238E27FC236}">
                  <a16:creationId xmlns:a16="http://schemas.microsoft.com/office/drawing/2014/main" id="{10589360-A640-4CE1-9CF4-AC67FB442DC7}"/>
                </a:ext>
              </a:extLst>
            </p:cNvPr>
            <p:cNvPicPr>
              <a:picLocks noChangeAspect="1"/>
            </p:cNvPicPr>
            <p:nvPr/>
          </p:nvPicPr>
          <p:blipFill>
            <a:blip r:embed="rId3">
              <a:lum/>
              <a:alphaModFix/>
            </a:blip>
            <a:srcRect/>
            <a:stretch>
              <a:fillRect/>
            </a:stretch>
          </p:blipFill>
          <p:spPr>
            <a:xfrm>
              <a:off x="1422714" y="4325038"/>
              <a:ext cx="1535396" cy="2334956"/>
            </a:xfrm>
            <a:prstGeom prst="rect">
              <a:avLst/>
            </a:prstGeom>
            <a:noFill/>
            <a:ln cap="flat">
              <a:noFill/>
            </a:ln>
          </p:spPr>
        </p:pic>
        <p:pic>
          <p:nvPicPr>
            <p:cNvPr id="7" name="">
              <a:extLst>
                <a:ext uri="{FF2B5EF4-FFF2-40B4-BE49-F238E27FC236}">
                  <a16:creationId xmlns:a16="http://schemas.microsoft.com/office/drawing/2014/main" id="{9F1D4C61-A5CE-4F62-B04C-E6482F48E164}"/>
                </a:ext>
              </a:extLst>
            </p:cNvPr>
            <p:cNvPicPr>
              <a:picLocks noChangeAspect="1"/>
            </p:cNvPicPr>
            <p:nvPr/>
          </p:nvPicPr>
          <p:blipFill>
            <a:blip r:embed="rId4">
              <a:lum/>
              <a:alphaModFix/>
            </a:blip>
            <a:srcRect/>
            <a:stretch>
              <a:fillRect/>
            </a:stretch>
          </p:blipFill>
          <p:spPr>
            <a:xfrm>
              <a:off x="2125083" y="4320000"/>
              <a:ext cx="1517035" cy="2315882"/>
            </a:xfrm>
            <a:prstGeom prst="rect">
              <a:avLst/>
            </a:prstGeom>
            <a:noFill/>
            <a:ln cap="flat">
              <a:noFill/>
            </a:ln>
          </p:spPr>
        </p:pic>
        <p:pic>
          <p:nvPicPr>
            <p:cNvPr id="8" name="">
              <a:extLst>
                <a:ext uri="{FF2B5EF4-FFF2-40B4-BE49-F238E27FC236}">
                  <a16:creationId xmlns:a16="http://schemas.microsoft.com/office/drawing/2014/main" id="{A6C503FF-2A86-42EE-9B57-48916F685F86}"/>
                </a:ext>
              </a:extLst>
            </p:cNvPr>
            <p:cNvPicPr>
              <a:picLocks noChangeAspect="1"/>
            </p:cNvPicPr>
            <p:nvPr/>
          </p:nvPicPr>
          <p:blipFill>
            <a:blip r:embed="rId5">
              <a:lum/>
              <a:alphaModFix/>
            </a:blip>
            <a:srcRect/>
            <a:stretch>
              <a:fillRect/>
            </a:stretch>
          </p:blipFill>
          <p:spPr>
            <a:xfrm>
              <a:off x="2844716" y="4320000"/>
              <a:ext cx="1517401" cy="2315882"/>
            </a:xfrm>
            <a:prstGeom prst="rect">
              <a:avLst/>
            </a:prstGeom>
            <a:noFill/>
            <a:ln cap="flat">
              <a:noFill/>
            </a:ln>
          </p:spPr>
        </p:pic>
        <p:pic>
          <p:nvPicPr>
            <p:cNvPr id="9" name="">
              <a:extLst>
                <a:ext uri="{FF2B5EF4-FFF2-40B4-BE49-F238E27FC236}">
                  <a16:creationId xmlns:a16="http://schemas.microsoft.com/office/drawing/2014/main" id="{08EDB28E-6307-422B-A45F-886B6A64FD06}"/>
                </a:ext>
              </a:extLst>
            </p:cNvPr>
            <p:cNvPicPr>
              <a:picLocks noChangeAspect="1"/>
            </p:cNvPicPr>
            <p:nvPr/>
          </p:nvPicPr>
          <p:blipFill>
            <a:blip r:embed="rId6">
              <a:lum/>
              <a:alphaModFix/>
            </a:blip>
            <a:srcRect/>
            <a:stretch>
              <a:fillRect/>
            </a:stretch>
          </p:blipFill>
          <p:spPr>
            <a:xfrm>
              <a:off x="3549956" y="4313160"/>
              <a:ext cx="1506602" cy="2314081"/>
            </a:xfrm>
            <a:prstGeom prst="rect">
              <a:avLst/>
            </a:prstGeom>
            <a:noFill/>
            <a:ln cap="flat">
              <a:noFill/>
            </a:ln>
          </p:spPr>
        </p:pic>
        <p:pic>
          <p:nvPicPr>
            <p:cNvPr id="10" name="">
              <a:extLst>
                <a:ext uri="{FF2B5EF4-FFF2-40B4-BE49-F238E27FC236}">
                  <a16:creationId xmlns:a16="http://schemas.microsoft.com/office/drawing/2014/main" id="{44B3485C-A772-4C08-8C56-36A6C5697689}"/>
                </a:ext>
              </a:extLst>
            </p:cNvPr>
            <p:cNvPicPr>
              <a:picLocks noChangeAspect="1"/>
            </p:cNvPicPr>
            <p:nvPr/>
          </p:nvPicPr>
          <p:blipFill>
            <a:blip r:embed="rId7">
              <a:lum/>
              <a:alphaModFix/>
            </a:blip>
            <a:srcRect/>
            <a:stretch>
              <a:fillRect/>
            </a:stretch>
          </p:blipFill>
          <p:spPr>
            <a:xfrm>
              <a:off x="4299115" y="4320000"/>
              <a:ext cx="1496881" cy="2314081"/>
            </a:xfrm>
            <a:prstGeom prst="rect">
              <a:avLst/>
            </a:prstGeom>
            <a:noFill/>
            <a:ln cap="flat">
              <a:noFill/>
            </a:ln>
          </p:spPr>
        </p:pic>
        <p:pic>
          <p:nvPicPr>
            <p:cNvPr id="11" name="">
              <a:extLst>
                <a:ext uri="{FF2B5EF4-FFF2-40B4-BE49-F238E27FC236}">
                  <a16:creationId xmlns:a16="http://schemas.microsoft.com/office/drawing/2014/main" id="{9AEC18EE-BD8B-4600-92E0-C3529D2FC77F}"/>
                </a:ext>
              </a:extLst>
            </p:cNvPr>
            <p:cNvPicPr>
              <a:picLocks noChangeAspect="1"/>
            </p:cNvPicPr>
            <p:nvPr/>
          </p:nvPicPr>
          <p:blipFill>
            <a:blip r:embed="rId8">
              <a:lum/>
              <a:alphaModFix/>
            </a:blip>
            <a:srcRect/>
            <a:stretch>
              <a:fillRect/>
            </a:stretch>
          </p:blipFill>
          <p:spPr>
            <a:xfrm>
              <a:off x="5046116" y="4320000"/>
              <a:ext cx="1517401" cy="2316239"/>
            </a:xfrm>
            <a:prstGeom prst="rect">
              <a:avLst/>
            </a:prstGeom>
            <a:noFill/>
            <a:ln cap="flat">
              <a:noFill/>
            </a:ln>
          </p:spPr>
        </p:pic>
        <p:pic>
          <p:nvPicPr>
            <p:cNvPr id="12" name="">
              <a:extLst>
                <a:ext uri="{FF2B5EF4-FFF2-40B4-BE49-F238E27FC236}">
                  <a16:creationId xmlns:a16="http://schemas.microsoft.com/office/drawing/2014/main" id="{6CBED9EF-E43D-42B8-8AB1-C4A354A8473D}"/>
                </a:ext>
              </a:extLst>
            </p:cNvPr>
            <p:cNvPicPr>
              <a:picLocks noChangeAspect="1"/>
            </p:cNvPicPr>
            <p:nvPr/>
          </p:nvPicPr>
          <p:blipFill>
            <a:blip r:embed="rId9">
              <a:lum/>
              <a:alphaModFix/>
            </a:blip>
            <a:srcRect/>
            <a:stretch>
              <a:fillRect/>
            </a:stretch>
          </p:blipFill>
          <p:spPr>
            <a:xfrm>
              <a:off x="5760720" y="4320000"/>
              <a:ext cx="1517757" cy="2316239"/>
            </a:xfrm>
            <a:prstGeom prst="rect">
              <a:avLst/>
            </a:prstGeom>
            <a:noFill/>
            <a:ln cap="flat">
              <a:noFill/>
            </a:ln>
          </p:spPr>
        </p:pic>
        <p:pic>
          <p:nvPicPr>
            <p:cNvPr id="13" name="">
              <a:extLst>
                <a:ext uri="{FF2B5EF4-FFF2-40B4-BE49-F238E27FC236}">
                  <a16:creationId xmlns:a16="http://schemas.microsoft.com/office/drawing/2014/main" id="{680EDA22-2283-48F3-8FE9-2F8C00688C61}"/>
                </a:ext>
              </a:extLst>
            </p:cNvPr>
            <p:cNvPicPr>
              <a:picLocks noChangeAspect="1"/>
            </p:cNvPicPr>
            <p:nvPr/>
          </p:nvPicPr>
          <p:blipFill>
            <a:blip r:embed="rId10">
              <a:lum/>
              <a:alphaModFix/>
            </a:blip>
            <a:srcRect/>
            <a:stretch>
              <a:fillRect/>
            </a:stretch>
          </p:blipFill>
          <p:spPr>
            <a:xfrm>
              <a:off x="6443996" y="4320000"/>
              <a:ext cx="1523518" cy="2315882"/>
            </a:xfrm>
            <a:prstGeom prst="rect">
              <a:avLst/>
            </a:prstGeom>
            <a:noFill/>
            <a:ln cap="flat">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0"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0" fill="hold">
                                          <p:stCondLst>
                                            <p:cond delay="0"/>
                                          </p:stCondLst>
                                        </p:cTn>
                                        <p:tgtEl>
                                          <p:spTgt spid="4">
                                            <p:txEl>
                                              <p:pRg st="0" end="0"/>
                                            </p:txEl>
                                          </p:spTgt>
                                        </p:tgtEl>
                                        <p:attrNameLst>
                                          <p:attrName>style.visibility</p:attrName>
                                        </p:attrNameLst>
                                      </p:cBhvr>
                                      <p:to>
                                        <p:strVal val="visible"/>
                                      </p:to>
                                    </p:set>
                                    <p:animEffect transition="in" filter="plus(ou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0" fill="hold">
                                          <p:stCondLst>
                                            <p:cond delay="0"/>
                                          </p:stCondLst>
                                        </p:cTn>
                                        <p:tgtEl>
                                          <p:spTgt spid="4">
                                            <p:txEl>
                                              <p:pRg st="1" end="1"/>
                                            </p:txEl>
                                          </p:spTgt>
                                        </p:tgtEl>
                                        <p:attrNameLst>
                                          <p:attrName>style.visibility</p:attrName>
                                        </p:attrNameLst>
                                      </p:cBhvr>
                                      <p:to>
                                        <p:strVal val="visible"/>
                                      </p:to>
                                    </p:set>
                                    <p:animEffect transition="in" filter="diamond(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0" fill="hold">
                                          <p:stCondLst>
                                            <p:cond delay="0"/>
                                          </p:stCondLst>
                                        </p:cTn>
                                        <p:tgtEl>
                                          <p:spTgt spid="4"/>
                                        </p:tgtEl>
                                        <p:attrNameLst>
                                          <p:attrName>style.visibility</p:attrName>
                                        </p:attrNameLst>
                                      </p:cBhvr>
                                      <p:to>
                                        <p:strVal val="visible"/>
                                      </p:to>
                                    </p:set>
                                    <p:animEffect transition="in" filter="plus(ou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36096BB3-2EE5-42F6-9DDF-74DF6888E032}"/>
              </a:ext>
            </a:extLst>
          </p:cNvPr>
          <p:cNvSpPr/>
          <p:nvPr/>
        </p:nvSpPr>
        <p:spPr>
          <a:xfrm>
            <a:off x="5146919" y="2182681"/>
            <a:ext cx="3349081" cy="3569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11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Drei</a:t>
            </a:r>
            <a:r>
              <a:rPr lang="de-DE" sz="1800" b="0" i="0" u="none" strike="noStrike" kern="1200" cap="none" spc="0" baseline="0">
                <a:solidFill>
                  <a:srgbClr val="000000"/>
                </a:solidFill>
                <a:uFillTx/>
                <a:latin typeface="Verdana" pitchFamily="34"/>
                <a:ea typeface="Arial" pitchFamily="2"/>
                <a:cs typeface="Arial" pitchFamily="2"/>
              </a:rPr>
              <a:t> </a:t>
            </a:r>
            <a:r>
              <a:rPr lang="de-DE" sz="5400" b="1" i="0" u="none" strike="noStrike" kern="1200" cap="none" spc="0" baseline="0">
                <a:solidFill>
                  <a:srgbClr val="0066FF"/>
                </a:solidFill>
                <a:uFillTx/>
                <a:latin typeface="Verdana" pitchFamily="34"/>
                <a:ea typeface="Arial" pitchFamily="2"/>
                <a:cs typeface="Arial" pitchFamily="2"/>
              </a:rPr>
              <a:t>S</a:t>
            </a:r>
            <a:r>
              <a:rPr lang="de-DE" sz="2600" b="0" i="0" u="none" strike="noStrike" kern="1200" cap="none" spc="0" baseline="0">
                <a:solidFill>
                  <a:srgbClr val="000000"/>
                </a:solidFill>
                <a:uFillTx/>
                <a:latin typeface="Verdana" pitchFamily="34"/>
                <a:ea typeface="Arial" pitchFamily="2"/>
                <a:cs typeface="Arial" pitchFamily="2"/>
              </a:rPr>
              <a:t>pieler</a:t>
            </a:r>
          </a:p>
          <a:p>
            <a:pPr marL="0" marR="0" lvl="0" indent="0" algn="l" defTabSz="914400" rtl="0" fontAlgn="auto" hangingPunct="1">
              <a:lnSpc>
                <a:spcPct val="100000"/>
              </a:lnSpc>
              <a:spcBef>
                <a:spcPts val="11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    </a:t>
            </a:r>
            <a:r>
              <a:rPr lang="de-DE" sz="2600" b="0" i="0" u="none" strike="noStrike" kern="1200" cap="none" spc="0" baseline="0">
                <a:solidFill>
                  <a:srgbClr val="000000"/>
                </a:solidFill>
                <a:uFillTx/>
                <a:latin typeface="Verdana" pitchFamily="34"/>
                <a:ea typeface="Arial" pitchFamily="2"/>
                <a:cs typeface="Arial" pitchFamily="2"/>
              </a:rPr>
              <a:t>32</a:t>
            </a:r>
            <a:r>
              <a:rPr lang="de-DE" sz="1800" b="0" i="0" u="none" strike="noStrike" kern="1200" cap="none" spc="0" baseline="0">
                <a:solidFill>
                  <a:srgbClr val="000000"/>
                </a:solidFill>
                <a:uFillTx/>
                <a:latin typeface="Verdana" pitchFamily="34"/>
                <a:ea typeface="Arial" pitchFamily="2"/>
                <a:cs typeface="Arial" pitchFamily="2"/>
              </a:rPr>
              <a:t> </a:t>
            </a:r>
            <a:r>
              <a:rPr lang="de-DE" sz="4000" b="1" i="0" u="none" strike="noStrike" kern="1200" cap="none" spc="0" baseline="0">
                <a:solidFill>
                  <a:srgbClr val="0066FF"/>
                </a:solidFill>
                <a:uFillTx/>
                <a:latin typeface="Verdana" pitchFamily="34"/>
                <a:ea typeface="Arial" pitchFamily="2"/>
                <a:cs typeface="Arial" pitchFamily="2"/>
              </a:rPr>
              <a:t>K</a:t>
            </a:r>
            <a:r>
              <a:rPr lang="de-DE" sz="2600" b="0" i="0" u="none" strike="noStrike" kern="1200" cap="none" spc="0" baseline="0">
                <a:solidFill>
                  <a:srgbClr val="000000"/>
                </a:solidFill>
                <a:uFillTx/>
                <a:latin typeface="Verdana" pitchFamily="34"/>
                <a:ea typeface="Arial" pitchFamily="2"/>
                <a:cs typeface="Arial" pitchFamily="2"/>
              </a:rPr>
              <a:t>arten</a:t>
            </a:r>
          </a:p>
          <a:p>
            <a:pPr marL="0" marR="0" lvl="0" indent="0" algn="l" defTabSz="914400" rtl="0" fontAlgn="auto" hangingPunct="1">
              <a:lnSpc>
                <a:spcPct val="100000"/>
              </a:lnSpc>
              <a:spcBef>
                <a:spcPts val="11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 120</a:t>
            </a:r>
            <a:r>
              <a:rPr lang="de-DE" sz="1800" b="0" i="0" u="none" strike="noStrike" kern="1200" cap="none" spc="0" baseline="0">
                <a:solidFill>
                  <a:srgbClr val="000000"/>
                </a:solidFill>
                <a:uFillTx/>
                <a:latin typeface="Verdana" pitchFamily="34"/>
                <a:ea typeface="Arial" pitchFamily="2"/>
                <a:cs typeface="Arial" pitchFamily="2"/>
              </a:rPr>
              <a:t> </a:t>
            </a:r>
            <a:r>
              <a:rPr lang="de-DE" sz="4000" b="1" i="0" u="none" strike="noStrike" kern="1200" cap="none" spc="0" baseline="0">
                <a:solidFill>
                  <a:srgbClr val="0066FF"/>
                </a:solidFill>
                <a:uFillTx/>
                <a:latin typeface="Verdana" pitchFamily="34"/>
                <a:ea typeface="Arial" pitchFamily="2"/>
                <a:cs typeface="Arial" pitchFamily="2"/>
              </a:rPr>
              <a:t>A</a:t>
            </a:r>
            <a:r>
              <a:rPr lang="de-DE" sz="2600" b="0" i="0" u="none" strike="noStrike" kern="1200" cap="none" spc="0" baseline="0">
                <a:solidFill>
                  <a:srgbClr val="000000"/>
                </a:solidFill>
                <a:uFillTx/>
                <a:latin typeface="Verdana" pitchFamily="34"/>
                <a:ea typeface="Arial" pitchFamily="2"/>
                <a:cs typeface="Arial" pitchFamily="2"/>
              </a:rPr>
              <a:t>ugen</a:t>
            </a:r>
          </a:p>
          <a:p>
            <a:pPr marL="0" marR="0" lvl="0" indent="0" algn="l" defTabSz="914400" rtl="0" fontAlgn="auto" hangingPunct="1">
              <a:lnSpc>
                <a:spcPct val="100000"/>
              </a:lnSpc>
              <a:spcBef>
                <a:spcPts val="11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   </a:t>
            </a:r>
            <a:r>
              <a:rPr lang="de-DE" sz="2600" b="0" i="0" u="none" strike="noStrike" kern="1200" cap="none" spc="0" baseline="0">
                <a:solidFill>
                  <a:srgbClr val="000000"/>
                </a:solidFill>
                <a:uFillTx/>
                <a:latin typeface="Verdana" pitchFamily="34"/>
                <a:ea typeface="Arial" pitchFamily="2"/>
                <a:cs typeface="Arial" pitchFamily="2"/>
              </a:rPr>
              <a:t>Ein</a:t>
            </a:r>
            <a:r>
              <a:rPr lang="de-DE" sz="1800" b="0" i="0" u="none" strike="noStrike" kern="1200" cap="none" spc="0" baseline="0">
                <a:solidFill>
                  <a:srgbClr val="000000"/>
                </a:solidFill>
                <a:uFillTx/>
                <a:latin typeface="Verdana" pitchFamily="34"/>
                <a:ea typeface="Arial" pitchFamily="2"/>
                <a:cs typeface="Arial" pitchFamily="2"/>
              </a:rPr>
              <a:t> </a:t>
            </a:r>
            <a:r>
              <a:rPr lang="de-DE" sz="4000" b="1" i="0" u="none" strike="noStrike" kern="1200" cap="none" spc="0" baseline="0">
                <a:solidFill>
                  <a:srgbClr val="0066FF"/>
                </a:solidFill>
                <a:uFillTx/>
                <a:latin typeface="Verdana" pitchFamily="34"/>
                <a:ea typeface="Arial" pitchFamily="2"/>
                <a:cs typeface="Arial" pitchFamily="2"/>
              </a:rPr>
              <a:t>T</a:t>
            </a:r>
            <a:r>
              <a:rPr lang="de-DE" sz="2600" b="0" i="0" u="none" strike="noStrike" kern="1200" cap="none" spc="0" baseline="0">
                <a:solidFill>
                  <a:srgbClr val="000000"/>
                </a:solidFill>
                <a:uFillTx/>
                <a:latin typeface="Verdana" pitchFamily="34"/>
                <a:ea typeface="Arial" pitchFamily="2"/>
                <a:cs typeface="Arial" pitchFamily="2"/>
              </a:rPr>
              <a:t>rumpfspiel</a:t>
            </a:r>
          </a:p>
        </p:txBody>
      </p:sp>
      <p:sp>
        <p:nvSpPr>
          <p:cNvPr id="3" name="Freihandform: Form 2">
            <a:extLst>
              <a:ext uri="{FF2B5EF4-FFF2-40B4-BE49-F238E27FC236}">
                <a16:creationId xmlns:a16="http://schemas.microsoft.com/office/drawing/2014/main" id="{2AA5F80D-BA78-4B3D-9C64-4A3FAEF5A23B}"/>
              </a:ext>
            </a:extLst>
          </p:cNvPr>
          <p:cNvSpPr/>
          <p:nvPr/>
        </p:nvSpPr>
        <p:spPr>
          <a:xfrm>
            <a:off x="0" y="304915"/>
            <a:ext cx="9144000" cy="7034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200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4000" b="1" i="0" u="none" strike="noStrike" kern="1200" cap="none" spc="0" baseline="0">
                <a:solidFill>
                  <a:srgbClr val="0066FF"/>
                </a:solidFill>
                <a:uFillTx/>
                <a:latin typeface="Verdana" pitchFamily="34"/>
                <a:ea typeface="Arial" pitchFamily="2"/>
                <a:cs typeface="Arial" pitchFamily="2"/>
              </a:rPr>
              <a:t>Was ist „Skat“?</a:t>
            </a:r>
          </a:p>
        </p:txBody>
      </p:sp>
      <p:pic>
        <p:nvPicPr>
          <p:cNvPr id="4" name="">
            <a:extLst>
              <a:ext uri="{FF2B5EF4-FFF2-40B4-BE49-F238E27FC236}">
                <a16:creationId xmlns:a16="http://schemas.microsoft.com/office/drawing/2014/main" id="{45A6A9C8-3147-41F2-AF51-FADB96D350B2}"/>
              </a:ext>
            </a:extLst>
          </p:cNvPr>
          <p:cNvPicPr>
            <a:picLocks noChangeAspect="1"/>
          </p:cNvPicPr>
          <p:nvPr/>
        </p:nvPicPr>
        <p:blipFill>
          <a:blip r:embed="rId3">
            <a:lum/>
            <a:alphaModFix/>
          </a:blip>
          <a:srcRect/>
          <a:stretch>
            <a:fillRect/>
          </a:stretch>
        </p:blipFill>
        <p:spPr>
          <a:xfrm>
            <a:off x="83155" y="2304004"/>
            <a:ext cx="4395237" cy="2700003"/>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Geben der Kar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23212-FD37-4288-89BC-40720D50EC1B}"/>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Genug Theorie – los geht’s!</a:t>
            </a:r>
          </a:p>
        </p:txBody>
      </p:sp>
      <p:sp>
        <p:nvSpPr>
          <p:cNvPr id="3" name="Freihandform: Form 2">
            <a:extLst>
              <a:ext uri="{FF2B5EF4-FFF2-40B4-BE49-F238E27FC236}">
                <a16:creationId xmlns:a16="http://schemas.microsoft.com/office/drawing/2014/main" id="{D9A4C6B9-56BD-4001-891C-48A6062D1882}"/>
              </a:ext>
            </a:extLst>
          </p:cNvPr>
          <p:cNvSpPr/>
          <p:nvPr/>
        </p:nvSpPr>
        <p:spPr>
          <a:xfrm>
            <a:off x="238320" y="1955160"/>
            <a:ext cx="8761680" cy="421235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SzPct val="100000"/>
              <a:buAutoNum type="arabicPeriod"/>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Saubere Hände</a:t>
            </a:r>
          </a:p>
          <a:p>
            <a:pPr marL="0" marR="0" lvl="0" indent="0" algn="l" defTabSz="914400" rtl="0" fontAlgn="auto" hangingPunct="0">
              <a:lnSpc>
                <a:spcPct val="100000"/>
              </a:lnSpc>
              <a:spcBef>
                <a:spcPts val="1245"/>
              </a:spcBef>
              <a:spcAft>
                <a:spcPts val="0"/>
              </a:spcAft>
              <a:buSzPct val="100000"/>
              <a:buAutoNum type="arabicPeriod"/>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Karten gründlich mischen</a:t>
            </a:r>
          </a:p>
          <a:p>
            <a:pPr marL="0" marR="0" lvl="0" indent="0" algn="l" defTabSz="914400" rtl="0" fontAlgn="auto" hangingPunct="0">
              <a:lnSpc>
                <a:spcPct val="100000"/>
              </a:lnSpc>
              <a:spcBef>
                <a:spcPts val="1245"/>
              </a:spcBef>
              <a:spcAft>
                <a:spcPts val="0"/>
              </a:spcAft>
              <a:buSzPct val="100000"/>
              <a:buAutoNum type="arabicPeriod"/>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Abheben ist Pflicht!</a:t>
            </a:r>
          </a:p>
          <a:p>
            <a:pPr marL="0" marR="0" lvl="0" indent="0" algn="l" defTabSz="914400" rtl="0" fontAlgn="auto" hangingPunct="0">
              <a:lnSpc>
                <a:spcPct val="100000"/>
              </a:lnSpc>
              <a:spcBef>
                <a:spcPts val="1245"/>
              </a:spcBef>
              <a:spcAft>
                <a:spcPts val="0"/>
              </a:spcAft>
              <a:buSzPct val="100000"/>
              <a:buAutoNum type="arabicPeriod"/>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Im Uhrzeigersinn jedem Spieler </a:t>
            </a:r>
            <a:r>
              <a:rPr lang="de-DE" sz="2600" b="1" i="0" u="none" strike="noStrike" kern="1200" cap="none" spc="0" baseline="0">
                <a:solidFill>
                  <a:srgbClr val="FF0000"/>
                </a:solidFill>
                <a:uFillTx/>
                <a:latin typeface="Verdana" pitchFamily="34"/>
                <a:ea typeface="Lucida Sans Unicode" pitchFamily="2"/>
                <a:cs typeface="Tahoma" pitchFamily="2"/>
              </a:rPr>
              <a:t>3</a:t>
            </a:r>
            <a:r>
              <a:rPr lang="de-DE" sz="2600" b="0" i="0" u="none" strike="noStrike" kern="1200" cap="none" spc="0" baseline="0">
                <a:solidFill>
                  <a:srgbClr val="FF0000"/>
                </a:solidFill>
                <a:uFillTx/>
                <a:latin typeface="Verdana" pitchFamily="34"/>
                <a:ea typeface="Lucida Sans Unicode" pitchFamily="2"/>
                <a:cs typeface="Tahoma" pitchFamily="2"/>
              </a:rPr>
              <a:t> </a:t>
            </a:r>
            <a:r>
              <a:rPr lang="de-DE" sz="2600" b="0" i="0" u="none" strike="noStrike" kern="1200" cap="none" spc="0" baseline="0">
                <a:solidFill>
                  <a:srgbClr val="000000"/>
                </a:solidFill>
                <a:uFillTx/>
                <a:latin typeface="Verdana" pitchFamily="34"/>
                <a:ea typeface="Lucida Sans Unicode" pitchFamily="2"/>
                <a:cs typeface="Tahoma" pitchFamily="2"/>
              </a:rPr>
              <a:t>Karten geben</a:t>
            </a:r>
          </a:p>
          <a:p>
            <a:pPr marL="0" marR="0" lvl="0" indent="0" algn="l" defTabSz="914400" rtl="0" fontAlgn="auto" hangingPunct="0">
              <a:lnSpc>
                <a:spcPct val="100000"/>
              </a:lnSpc>
              <a:spcBef>
                <a:spcPts val="1245"/>
              </a:spcBef>
              <a:spcAft>
                <a:spcPts val="0"/>
              </a:spcAft>
              <a:buSzPct val="100000"/>
              <a:buAutoNum type="arabicPeriod"/>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2 Karten (Skat) beiseite legen</a:t>
            </a:r>
          </a:p>
          <a:p>
            <a:pPr marL="0" marR="0" lvl="0" indent="0" algn="l" defTabSz="914400" rtl="0" fontAlgn="auto" hangingPunct="0">
              <a:lnSpc>
                <a:spcPct val="100000"/>
              </a:lnSpc>
              <a:spcBef>
                <a:spcPts val="1245"/>
              </a:spcBef>
              <a:spcAft>
                <a:spcPts val="0"/>
              </a:spcAft>
              <a:buSzPct val="100000"/>
              <a:buAutoNum type="arabicPeriod"/>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Im Uhrzeigersinn jedem Spieler </a:t>
            </a:r>
            <a:r>
              <a:rPr lang="de-DE" sz="2600" b="1" i="0" u="none" strike="noStrike" kern="1200" cap="none" spc="0" baseline="0">
                <a:solidFill>
                  <a:srgbClr val="FF0000"/>
                </a:solidFill>
                <a:uFillTx/>
                <a:latin typeface="Verdana" pitchFamily="34"/>
                <a:ea typeface="Lucida Sans Unicode" pitchFamily="2"/>
                <a:cs typeface="Tahoma" pitchFamily="2"/>
              </a:rPr>
              <a:t>4</a:t>
            </a:r>
            <a:r>
              <a:rPr lang="de-DE" sz="2600" b="0" i="0" u="none" strike="noStrike" kern="1200" cap="none" spc="0" baseline="0">
                <a:solidFill>
                  <a:srgbClr val="FF0000"/>
                </a:solidFill>
                <a:uFillTx/>
                <a:latin typeface="Verdana" pitchFamily="34"/>
                <a:ea typeface="Lucida Sans Unicode" pitchFamily="2"/>
                <a:cs typeface="Tahoma" pitchFamily="2"/>
              </a:rPr>
              <a:t> </a:t>
            </a:r>
            <a:r>
              <a:rPr lang="de-DE" sz="2600" b="0" i="0" u="none" strike="noStrike" kern="1200" cap="none" spc="0" baseline="0">
                <a:solidFill>
                  <a:srgbClr val="000000"/>
                </a:solidFill>
                <a:uFillTx/>
                <a:latin typeface="Verdana" pitchFamily="34"/>
                <a:ea typeface="Lucida Sans Unicode" pitchFamily="2"/>
                <a:cs typeface="Tahoma" pitchFamily="2"/>
              </a:rPr>
              <a:t>Karten geben</a:t>
            </a:r>
          </a:p>
          <a:p>
            <a:pPr marL="0" marR="0" lvl="0" indent="0" algn="l" defTabSz="914400" rtl="0" fontAlgn="auto" hangingPunct="0">
              <a:lnSpc>
                <a:spcPct val="100000"/>
              </a:lnSpc>
              <a:spcBef>
                <a:spcPts val="1245"/>
              </a:spcBef>
              <a:spcAft>
                <a:spcPts val="0"/>
              </a:spcAft>
              <a:buSzPct val="100000"/>
              <a:buAutoNum type="arabicPeriod"/>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Im Uhrzeigersinn jedem Spieler </a:t>
            </a:r>
            <a:r>
              <a:rPr lang="de-DE" sz="2600" b="1" i="0" u="none" strike="noStrike" kern="1200" cap="none" spc="0" baseline="0">
                <a:solidFill>
                  <a:srgbClr val="FF0000"/>
                </a:solidFill>
                <a:uFillTx/>
                <a:latin typeface="Verdana" pitchFamily="34"/>
                <a:ea typeface="Lucida Sans Unicode" pitchFamily="2"/>
                <a:cs typeface="Tahoma" pitchFamily="2"/>
              </a:rPr>
              <a:t>3</a:t>
            </a:r>
            <a:r>
              <a:rPr lang="de-DE" sz="2600" b="0" i="0" u="none" strike="noStrike" kern="1200" cap="none" spc="0" baseline="0">
                <a:solidFill>
                  <a:srgbClr val="FF0000"/>
                </a:solidFill>
                <a:uFillTx/>
                <a:latin typeface="Verdana" pitchFamily="34"/>
                <a:ea typeface="Lucida Sans Unicode" pitchFamily="2"/>
                <a:cs typeface="Tahoma" pitchFamily="2"/>
              </a:rPr>
              <a:t> </a:t>
            </a:r>
            <a:r>
              <a:rPr lang="de-DE" sz="2600" b="0" i="0" u="none" strike="noStrike" kern="1200" cap="none" spc="0" baseline="0">
                <a:solidFill>
                  <a:srgbClr val="000000"/>
                </a:solidFill>
                <a:uFillTx/>
                <a:latin typeface="Verdana" pitchFamily="34"/>
                <a:ea typeface="Lucida Sans Unicode" pitchFamily="2"/>
                <a:cs typeface="Tahoma" pitchFamily="2"/>
              </a:rPr>
              <a:t>Karten geben</a:t>
            </a:r>
          </a:p>
        </p:txBody>
      </p:sp>
      <p:pic>
        <p:nvPicPr>
          <p:cNvPr id="4" name="">
            <a:extLst>
              <a:ext uri="{FF2B5EF4-FFF2-40B4-BE49-F238E27FC236}">
                <a16:creationId xmlns:a16="http://schemas.microsoft.com/office/drawing/2014/main" id="{24623AC4-7B88-46D4-925A-EBBCA273E14A}"/>
              </a:ext>
            </a:extLst>
          </p:cNvPr>
          <p:cNvPicPr>
            <a:picLocks noChangeAspect="1"/>
          </p:cNvPicPr>
          <p:nvPr/>
        </p:nvPicPr>
        <p:blipFill>
          <a:blip r:embed="rId3">
            <a:lum/>
            <a:alphaModFix/>
          </a:blip>
          <a:srcRect/>
          <a:stretch>
            <a:fillRect/>
          </a:stretch>
        </p:blipFill>
        <p:spPr>
          <a:xfrm>
            <a:off x="5219998" y="1149117"/>
            <a:ext cx="3847676" cy="2270875"/>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accel="1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fill="hold" nodeType="clickEffect">
                                  <p:stCondLst>
                                    <p:cond delay="0"/>
                                  </p:stCondLst>
                                  <p:childTnLst>
                                    <p:set>
                                      <p:cBhvr>
                                        <p:cTn id="15" dur="0" fill="hold">
                                          <p:stCondLst>
                                            <p:cond delay="0"/>
                                          </p:stCondLst>
                                        </p:cTn>
                                        <p:tgtEl>
                                          <p:spTgt spid="3">
                                            <p:txEl>
                                              <p:pRg st="3" end="3"/>
                                            </p:txEl>
                                          </p:spTgt>
                                        </p:tgtEl>
                                        <p:attrNameLst>
                                          <p:attrName>style.visibility</p:attrName>
                                        </p:attrNameLst>
                                      </p:cBhvr>
                                      <p:to>
                                        <p:strVal val="visible"/>
                                      </p:to>
                                    </p:set>
                                    <p:animEffect transition="in" filter="plus(ou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0" fill="hold">
                                          <p:stCondLst>
                                            <p:cond delay="0"/>
                                          </p:stCondLst>
                                        </p:cTn>
                                        <p:tgtEl>
                                          <p:spTgt spid="3">
                                            <p:txEl>
                                              <p:pRg st="6" end="6"/>
                                            </p:txEl>
                                          </p:spTgt>
                                        </p:tgtEl>
                                        <p:attrNameLst>
                                          <p:attrName>style.visibility</p:attrName>
                                        </p:attrNameLst>
                                      </p:cBhvr>
                                      <p:to>
                                        <p:strVal val="visible"/>
                                      </p:to>
                                    </p:set>
                                    <p:animEffect transition="in" filter="diamond(in)">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Sitzordn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B649D-61C1-4FF7-84FF-4FCDA9293085}"/>
              </a:ext>
            </a:extLst>
          </p:cNvPr>
          <p:cNvSpPr txBox="1">
            <a:spLocks noGrp="1"/>
          </p:cNvSpPr>
          <p:nvPr>
            <p:ph type="title" idx="4294967295"/>
          </p:nvPr>
        </p:nvSpPr>
        <p:spPr>
          <a:xfrm>
            <a:off x="457200" y="274320"/>
            <a:ext cx="8229600" cy="716395"/>
          </a:xfrm>
        </p:spPr>
        <p:txBody>
          <a:bodyPr>
            <a:spAutoFit/>
          </a:bodyPr>
          <a:lstStyle/>
          <a:p>
            <a:pPr lvl="0"/>
            <a:r>
              <a:rPr lang="de-DE" sz="4000" b="1">
                <a:solidFill>
                  <a:srgbClr val="3366FF"/>
                </a:solidFill>
                <a:latin typeface="Verdana" pitchFamily="34"/>
              </a:rPr>
              <a:t>Sitzordnung</a:t>
            </a:r>
          </a:p>
        </p:txBody>
      </p:sp>
      <p:grpSp>
        <p:nvGrpSpPr>
          <p:cNvPr id="3" name="Gruppieren 2">
            <a:extLst>
              <a:ext uri="{FF2B5EF4-FFF2-40B4-BE49-F238E27FC236}">
                <a16:creationId xmlns:a16="http://schemas.microsoft.com/office/drawing/2014/main" id="{995B687F-3E80-4526-B4E5-40303C0756D0}"/>
              </a:ext>
            </a:extLst>
          </p:cNvPr>
          <p:cNvGrpSpPr/>
          <p:nvPr/>
        </p:nvGrpSpPr>
        <p:grpSpPr>
          <a:xfrm>
            <a:off x="1263600" y="1752475"/>
            <a:ext cx="6693114" cy="3588480"/>
            <a:chOff x="1263600" y="1752475"/>
            <a:chExt cx="6693114" cy="3588480"/>
          </a:xfrm>
        </p:grpSpPr>
        <p:sp>
          <p:nvSpPr>
            <p:cNvPr id="4" name="Freihandform: Form 3">
              <a:extLst>
                <a:ext uri="{FF2B5EF4-FFF2-40B4-BE49-F238E27FC236}">
                  <a16:creationId xmlns:a16="http://schemas.microsoft.com/office/drawing/2014/main" id="{01C4EC74-554B-40AC-A589-1C09A0226F6D}"/>
                </a:ext>
              </a:extLst>
            </p:cNvPr>
            <p:cNvSpPr/>
            <p:nvPr/>
          </p:nvSpPr>
          <p:spPr>
            <a:xfrm>
              <a:off x="2743200" y="2590915"/>
              <a:ext cx="3733915" cy="1981084"/>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BBCBFE"/>
                </a:gs>
                <a:gs pos="50000">
                  <a:srgbClr val="3366FF"/>
                </a:gs>
                <a:gs pos="100000">
                  <a:srgbClr val="BBCBFE"/>
                </a:gs>
              </a:gsLst>
              <a:lin ang="13500000"/>
            </a:gradFill>
            <a:ln w="9363" cap="flat">
              <a:solidFill>
                <a:srgbClr val="000000"/>
              </a:solidFill>
              <a:prstDash val="solid"/>
              <a:miter/>
            </a:ln>
          </p:spPr>
          <p:txBody>
            <a:bodyPr vert="horz" wrap="none" lIns="90004" tIns="46798" rIns="90004" bIns="46798"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5" name="Freihandform: Form 4">
              <a:extLst>
                <a:ext uri="{FF2B5EF4-FFF2-40B4-BE49-F238E27FC236}">
                  <a16:creationId xmlns:a16="http://schemas.microsoft.com/office/drawing/2014/main" id="{E85D20DE-10A9-4A3B-BC0F-EA519CDEFA38}"/>
                </a:ext>
              </a:extLst>
            </p:cNvPr>
            <p:cNvSpPr/>
            <p:nvPr/>
          </p:nvSpPr>
          <p:spPr>
            <a:xfrm>
              <a:off x="4267084" y="2590915"/>
              <a:ext cx="838440" cy="3221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000000"/>
                  </a:solidFill>
                  <a:uFillTx/>
                  <a:latin typeface="Verdana" pitchFamily="34"/>
                  <a:ea typeface="Lucida Sans Unicode" pitchFamily="2"/>
                  <a:cs typeface="Tahoma" pitchFamily="2"/>
                </a:rPr>
                <a:t>Platz 3</a:t>
              </a:r>
            </a:p>
          </p:txBody>
        </p:sp>
        <p:sp>
          <p:nvSpPr>
            <p:cNvPr id="6" name="Freihandform: Form 5">
              <a:extLst>
                <a:ext uri="{FF2B5EF4-FFF2-40B4-BE49-F238E27FC236}">
                  <a16:creationId xmlns:a16="http://schemas.microsoft.com/office/drawing/2014/main" id="{359179E5-9405-4D49-96FB-250389BA1EA7}"/>
                </a:ext>
              </a:extLst>
            </p:cNvPr>
            <p:cNvSpPr/>
            <p:nvPr/>
          </p:nvSpPr>
          <p:spPr>
            <a:xfrm>
              <a:off x="2743200" y="3397316"/>
              <a:ext cx="838084" cy="3221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000000"/>
                  </a:solidFill>
                  <a:uFillTx/>
                  <a:latin typeface="Verdana" pitchFamily="34"/>
                  <a:ea typeface="Lucida Sans Unicode" pitchFamily="2"/>
                  <a:cs typeface="Tahoma" pitchFamily="2"/>
                </a:rPr>
                <a:t>Platz 2</a:t>
              </a:r>
            </a:p>
          </p:txBody>
        </p:sp>
        <p:sp>
          <p:nvSpPr>
            <p:cNvPr id="7" name="Freihandform: Form 6">
              <a:extLst>
                <a:ext uri="{FF2B5EF4-FFF2-40B4-BE49-F238E27FC236}">
                  <a16:creationId xmlns:a16="http://schemas.microsoft.com/office/drawing/2014/main" id="{776DDBCF-4100-457B-A497-F923C9BBACFE}"/>
                </a:ext>
              </a:extLst>
            </p:cNvPr>
            <p:cNvSpPr/>
            <p:nvPr/>
          </p:nvSpPr>
          <p:spPr>
            <a:xfrm>
              <a:off x="4267084" y="4235400"/>
              <a:ext cx="838440" cy="3221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000000"/>
                  </a:solidFill>
                  <a:uFillTx/>
                  <a:latin typeface="Verdana" pitchFamily="34"/>
                  <a:ea typeface="Lucida Sans Unicode" pitchFamily="2"/>
                  <a:cs typeface="Tahoma" pitchFamily="2"/>
                </a:rPr>
                <a:t>Platz 1</a:t>
              </a:r>
            </a:p>
          </p:txBody>
        </p:sp>
        <p:sp>
          <p:nvSpPr>
            <p:cNvPr id="8" name="Freihandform: Form 7">
              <a:extLst>
                <a:ext uri="{FF2B5EF4-FFF2-40B4-BE49-F238E27FC236}">
                  <a16:creationId xmlns:a16="http://schemas.microsoft.com/office/drawing/2014/main" id="{10EA0B2C-4B9B-4057-B765-4718DE7CCCD3}"/>
                </a:ext>
              </a:extLst>
            </p:cNvPr>
            <p:cNvSpPr/>
            <p:nvPr/>
          </p:nvSpPr>
          <p:spPr>
            <a:xfrm>
              <a:off x="5562715" y="3397316"/>
              <a:ext cx="1066684" cy="3221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000000"/>
                  </a:solidFill>
                  <a:uFillTx/>
                  <a:latin typeface="Verdana" pitchFamily="34"/>
                  <a:ea typeface="Lucida Sans Unicode" pitchFamily="2"/>
                  <a:cs typeface="Tahoma" pitchFamily="2"/>
                </a:rPr>
                <a:t>(Platz 4)</a:t>
              </a:r>
            </a:p>
          </p:txBody>
        </p:sp>
        <p:sp>
          <p:nvSpPr>
            <p:cNvPr id="9" name="Freihandform: Form 8">
              <a:extLst>
                <a:ext uri="{FF2B5EF4-FFF2-40B4-BE49-F238E27FC236}">
                  <a16:creationId xmlns:a16="http://schemas.microsoft.com/office/drawing/2014/main" id="{1AF17726-01CF-4691-A281-D57665A4C7AE}"/>
                </a:ext>
              </a:extLst>
            </p:cNvPr>
            <p:cNvSpPr/>
            <p:nvPr/>
          </p:nvSpPr>
          <p:spPr>
            <a:xfrm>
              <a:off x="3962515" y="4572000"/>
              <a:ext cx="1447559" cy="76895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000000"/>
                  </a:solidFill>
                  <a:uFillTx/>
                  <a:latin typeface="Verdana" pitchFamily="34"/>
                  <a:ea typeface="Lucida Sans Unicode" pitchFamily="2"/>
                  <a:cs typeface="Tahoma" pitchFamily="2"/>
                </a:rPr>
                <a:t>Spieler 1</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Verdana" pitchFamily="34"/>
                  <a:ea typeface="Lucida Sans Unicode" pitchFamily="2"/>
                  <a:cs typeface="Tahoma" pitchFamily="2"/>
                </a:rPr>
                <a:t>Kartengeber</a:t>
              </a:r>
            </a:p>
          </p:txBody>
        </p:sp>
        <p:sp>
          <p:nvSpPr>
            <p:cNvPr id="10" name="Freihandform: Form 9">
              <a:extLst>
                <a:ext uri="{FF2B5EF4-FFF2-40B4-BE49-F238E27FC236}">
                  <a16:creationId xmlns:a16="http://schemas.microsoft.com/office/drawing/2014/main" id="{83A201FB-B578-41AF-905F-ABF04B6E6D02}"/>
                </a:ext>
              </a:extLst>
            </p:cNvPr>
            <p:cNvSpPr/>
            <p:nvPr/>
          </p:nvSpPr>
          <p:spPr>
            <a:xfrm>
              <a:off x="1263600" y="3200400"/>
              <a:ext cx="1447915" cy="76895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000000"/>
                  </a:solidFill>
                  <a:uFillTx/>
                  <a:latin typeface="Verdana" pitchFamily="34"/>
                  <a:ea typeface="Lucida Sans Unicode" pitchFamily="2"/>
                  <a:cs typeface="Tahoma" pitchFamily="2"/>
                </a:rPr>
                <a:t>Spieler 2</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Verdana" pitchFamily="34"/>
                  <a:ea typeface="Lucida Sans Unicode" pitchFamily="2"/>
                  <a:cs typeface="Tahoma" pitchFamily="2"/>
                </a:rPr>
                <a:t>Vorhand</a:t>
              </a:r>
            </a:p>
          </p:txBody>
        </p:sp>
        <p:sp>
          <p:nvSpPr>
            <p:cNvPr id="11" name="Freihandform: Form 10">
              <a:extLst>
                <a:ext uri="{FF2B5EF4-FFF2-40B4-BE49-F238E27FC236}">
                  <a16:creationId xmlns:a16="http://schemas.microsoft.com/office/drawing/2014/main" id="{86E52C67-8D06-488C-82EA-E48514393C9A}"/>
                </a:ext>
              </a:extLst>
            </p:cNvPr>
            <p:cNvSpPr/>
            <p:nvPr/>
          </p:nvSpPr>
          <p:spPr>
            <a:xfrm>
              <a:off x="3962515" y="1752475"/>
              <a:ext cx="1447559" cy="76895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000000"/>
                  </a:solidFill>
                  <a:uFillTx/>
                  <a:latin typeface="Verdana" pitchFamily="34"/>
                  <a:ea typeface="Lucida Sans Unicode" pitchFamily="2"/>
                  <a:cs typeface="Tahoma" pitchFamily="2"/>
                </a:rPr>
                <a:t>Spieler 3</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Verdana" pitchFamily="34"/>
                  <a:ea typeface="Lucida Sans Unicode" pitchFamily="2"/>
                  <a:cs typeface="Tahoma" pitchFamily="2"/>
                </a:rPr>
                <a:t>Mittelhand</a:t>
              </a:r>
            </a:p>
          </p:txBody>
        </p:sp>
        <p:sp>
          <p:nvSpPr>
            <p:cNvPr id="12" name="Freihandform: Form 11">
              <a:extLst>
                <a:ext uri="{FF2B5EF4-FFF2-40B4-BE49-F238E27FC236}">
                  <a16:creationId xmlns:a16="http://schemas.microsoft.com/office/drawing/2014/main" id="{BA9CC84E-8C15-42F2-BBA6-77A6DCD5F4A9}"/>
                </a:ext>
              </a:extLst>
            </p:cNvPr>
            <p:cNvSpPr/>
            <p:nvPr/>
          </p:nvSpPr>
          <p:spPr>
            <a:xfrm>
              <a:off x="6508799" y="3200400"/>
              <a:ext cx="1447915" cy="76895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000000"/>
                  </a:solidFill>
                  <a:uFillTx/>
                  <a:latin typeface="Verdana" pitchFamily="34"/>
                  <a:ea typeface="Lucida Sans Unicode" pitchFamily="2"/>
                  <a:cs typeface="Tahoma" pitchFamily="2"/>
                </a:rPr>
                <a:t>Spieler 4</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Verdana" pitchFamily="34"/>
                  <a:ea typeface="Lucida Sans Unicode" pitchFamily="2"/>
                  <a:cs typeface="Tahoma" pitchFamily="2"/>
                </a:rPr>
                <a:t>Hinterhand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Wer reizt w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A4545-2CB1-47C7-887E-CF50B88D7ED5}"/>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Das Reizen: Wer reizt wen?</a:t>
            </a:r>
          </a:p>
        </p:txBody>
      </p:sp>
      <p:grpSp>
        <p:nvGrpSpPr>
          <p:cNvPr id="3" name="Gruppieren 2">
            <a:extLst>
              <a:ext uri="{FF2B5EF4-FFF2-40B4-BE49-F238E27FC236}">
                <a16:creationId xmlns:a16="http://schemas.microsoft.com/office/drawing/2014/main" id="{E2B199A8-C1A8-43D5-9BF9-D0DB4B710A5E}"/>
              </a:ext>
            </a:extLst>
          </p:cNvPr>
          <p:cNvGrpSpPr/>
          <p:nvPr/>
        </p:nvGrpSpPr>
        <p:grpSpPr>
          <a:xfrm>
            <a:off x="2895475" y="2743200"/>
            <a:ext cx="3886209" cy="1981084"/>
            <a:chOff x="2895475" y="2743200"/>
            <a:chExt cx="3886209" cy="1981084"/>
          </a:xfrm>
        </p:grpSpPr>
        <p:sp>
          <p:nvSpPr>
            <p:cNvPr id="4" name="Freihandform: Form 3">
              <a:extLst>
                <a:ext uri="{FF2B5EF4-FFF2-40B4-BE49-F238E27FC236}">
                  <a16:creationId xmlns:a16="http://schemas.microsoft.com/office/drawing/2014/main" id="{BA7E4352-C402-4C41-98B6-FFFDC32D814C}"/>
                </a:ext>
              </a:extLst>
            </p:cNvPr>
            <p:cNvSpPr/>
            <p:nvPr/>
          </p:nvSpPr>
          <p:spPr>
            <a:xfrm>
              <a:off x="2895475" y="2743200"/>
              <a:ext cx="3733915" cy="1981084"/>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BBCBFE"/>
                </a:gs>
                <a:gs pos="50000">
                  <a:srgbClr val="3366FF"/>
                </a:gs>
                <a:gs pos="100000">
                  <a:srgbClr val="BBCBFE"/>
                </a:gs>
              </a:gsLst>
              <a:lin ang="13500000"/>
            </a:gradFill>
            <a:ln w="9363" cap="flat">
              <a:solidFill>
                <a:srgbClr val="000000"/>
              </a:solidFill>
              <a:prstDash val="solid"/>
              <a:miter/>
            </a:ln>
          </p:spPr>
          <p:txBody>
            <a:bodyPr vert="horz" wrap="none" lIns="90004" tIns="46798" rIns="90004" bIns="46798"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5" name="Freihandform: Form 4">
              <a:extLst>
                <a:ext uri="{FF2B5EF4-FFF2-40B4-BE49-F238E27FC236}">
                  <a16:creationId xmlns:a16="http://schemas.microsoft.com/office/drawing/2014/main" id="{D9E6479A-A7F7-409F-8C69-8E2618CA3673}"/>
                </a:ext>
              </a:extLst>
            </p:cNvPr>
            <p:cNvSpPr/>
            <p:nvPr/>
          </p:nvSpPr>
          <p:spPr>
            <a:xfrm>
              <a:off x="4419359" y="2743200"/>
              <a:ext cx="838440" cy="3221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000000"/>
                  </a:solidFill>
                  <a:uFillTx/>
                  <a:latin typeface="Verdana" pitchFamily="34"/>
                  <a:ea typeface="Lucida Sans Unicode" pitchFamily="2"/>
                  <a:cs typeface="Tahoma" pitchFamily="2"/>
                </a:rPr>
                <a:t>Platz 3</a:t>
              </a:r>
            </a:p>
          </p:txBody>
        </p:sp>
        <p:sp>
          <p:nvSpPr>
            <p:cNvPr id="6" name="Freihandform: Form 5">
              <a:extLst>
                <a:ext uri="{FF2B5EF4-FFF2-40B4-BE49-F238E27FC236}">
                  <a16:creationId xmlns:a16="http://schemas.microsoft.com/office/drawing/2014/main" id="{93C4E3A9-5CCC-438B-94C0-6E0B8C589CBE}"/>
                </a:ext>
              </a:extLst>
            </p:cNvPr>
            <p:cNvSpPr/>
            <p:nvPr/>
          </p:nvSpPr>
          <p:spPr>
            <a:xfrm>
              <a:off x="2895475" y="3549600"/>
              <a:ext cx="838084" cy="3221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000000"/>
                  </a:solidFill>
                  <a:uFillTx/>
                  <a:latin typeface="Verdana" pitchFamily="34"/>
                  <a:ea typeface="Lucida Sans Unicode" pitchFamily="2"/>
                  <a:cs typeface="Tahoma" pitchFamily="2"/>
                </a:rPr>
                <a:t>Platz 2</a:t>
              </a:r>
            </a:p>
          </p:txBody>
        </p:sp>
        <p:sp>
          <p:nvSpPr>
            <p:cNvPr id="7" name="Freihandform: Form 6">
              <a:extLst>
                <a:ext uri="{FF2B5EF4-FFF2-40B4-BE49-F238E27FC236}">
                  <a16:creationId xmlns:a16="http://schemas.microsoft.com/office/drawing/2014/main" id="{2C0A5B63-BC1B-4282-B4D1-5E6C7A1A6625}"/>
                </a:ext>
              </a:extLst>
            </p:cNvPr>
            <p:cNvSpPr/>
            <p:nvPr/>
          </p:nvSpPr>
          <p:spPr>
            <a:xfrm>
              <a:off x="4419359" y="4387684"/>
              <a:ext cx="838440" cy="3221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000000"/>
                  </a:solidFill>
                  <a:uFillTx/>
                  <a:latin typeface="Verdana" pitchFamily="34"/>
                  <a:ea typeface="Lucida Sans Unicode" pitchFamily="2"/>
                  <a:cs typeface="Tahoma" pitchFamily="2"/>
                </a:rPr>
                <a:t>Platz 1</a:t>
              </a:r>
            </a:p>
          </p:txBody>
        </p:sp>
        <p:sp>
          <p:nvSpPr>
            <p:cNvPr id="8" name="Freihandform: Form 7">
              <a:extLst>
                <a:ext uri="{FF2B5EF4-FFF2-40B4-BE49-F238E27FC236}">
                  <a16:creationId xmlns:a16="http://schemas.microsoft.com/office/drawing/2014/main" id="{FC77739C-A0CE-4FD7-AB53-028C766E4F72}"/>
                </a:ext>
              </a:extLst>
            </p:cNvPr>
            <p:cNvSpPr/>
            <p:nvPr/>
          </p:nvSpPr>
          <p:spPr>
            <a:xfrm>
              <a:off x="5715000" y="3549600"/>
              <a:ext cx="1066684" cy="3221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000000"/>
                  </a:solidFill>
                  <a:uFillTx/>
                  <a:latin typeface="Verdana" pitchFamily="34"/>
                  <a:ea typeface="Lucida Sans Unicode" pitchFamily="2"/>
                  <a:cs typeface="Tahoma" pitchFamily="2"/>
                </a:rPr>
                <a:t>(Platz 4)</a:t>
              </a:r>
            </a:p>
          </p:txBody>
        </p:sp>
      </p:grpSp>
      <p:sp>
        <p:nvSpPr>
          <p:cNvPr id="9" name="Freihandform: Form 8">
            <a:extLst>
              <a:ext uri="{FF2B5EF4-FFF2-40B4-BE49-F238E27FC236}">
                <a16:creationId xmlns:a16="http://schemas.microsoft.com/office/drawing/2014/main" id="{268EF4B2-58AA-4668-B8D0-012D1A37478A}"/>
              </a:ext>
            </a:extLst>
          </p:cNvPr>
          <p:cNvSpPr/>
          <p:nvPr/>
        </p:nvSpPr>
        <p:spPr>
          <a:xfrm>
            <a:off x="3934800" y="4724284"/>
            <a:ext cx="1825197" cy="17524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000000"/>
                </a:solidFill>
                <a:uFillTx/>
                <a:latin typeface="Verdana" pitchFamily="34"/>
                <a:ea typeface="Lucida Sans Unicode" pitchFamily="2"/>
                <a:cs typeface="Tahoma" pitchFamily="2"/>
              </a:rPr>
              <a:t>Spieler 1</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Verdana" pitchFamily="34"/>
                <a:ea typeface="Lucida Sans Unicode" pitchFamily="2"/>
                <a:cs typeface="Tahoma" pitchFamily="2"/>
              </a:rPr>
              <a:t>Kartengeber</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CC00"/>
                </a:solidFill>
                <a:uFillTx/>
                <a:latin typeface="Verdana" pitchFamily="34"/>
                <a:ea typeface="Lucida Sans Unicode" pitchFamily="2"/>
                <a:cs typeface="Tahoma" pitchFamily="2"/>
              </a:rPr>
              <a:t>„Geben“</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CC00"/>
                </a:solidFill>
                <a:uFillTx/>
                <a:latin typeface="Verdana" pitchFamily="34"/>
                <a:ea typeface="Lucida Sans Unicode" pitchFamily="2"/>
                <a:cs typeface="Tahoma" pitchFamily="2"/>
              </a:rPr>
              <a:t>„Weiter sagen“</a:t>
            </a:r>
          </a:p>
        </p:txBody>
      </p:sp>
      <p:sp>
        <p:nvSpPr>
          <p:cNvPr id="10" name="Freihandform: Form 9">
            <a:extLst>
              <a:ext uri="{FF2B5EF4-FFF2-40B4-BE49-F238E27FC236}">
                <a16:creationId xmlns:a16="http://schemas.microsoft.com/office/drawing/2014/main" id="{133DC930-FFC9-410C-8B6C-16BA9AE4A267}"/>
              </a:ext>
            </a:extLst>
          </p:cNvPr>
          <p:cNvSpPr/>
          <p:nvPr/>
        </p:nvSpPr>
        <p:spPr>
          <a:xfrm>
            <a:off x="1415884" y="3352684"/>
            <a:ext cx="1447915" cy="1139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000000"/>
                </a:solidFill>
                <a:uFillTx/>
                <a:latin typeface="Verdana" pitchFamily="34"/>
                <a:ea typeface="Lucida Sans Unicode" pitchFamily="2"/>
                <a:cs typeface="Tahoma" pitchFamily="2"/>
              </a:rPr>
              <a:t>Spieler 2</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Verdana" pitchFamily="34"/>
                <a:ea typeface="Lucida Sans Unicode" pitchFamily="2"/>
                <a:cs typeface="Tahoma" pitchFamily="2"/>
              </a:rPr>
              <a:t>Vorhand</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CC00"/>
                </a:solidFill>
                <a:uFillTx/>
                <a:latin typeface="Verdana" pitchFamily="34"/>
                <a:ea typeface="Lucida Sans Unicode" pitchFamily="2"/>
                <a:cs typeface="Tahoma" pitchFamily="2"/>
              </a:rPr>
              <a:t>„Hören“</a:t>
            </a:r>
          </a:p>
        </p:txBody>
      </p:sp>
      <p:sp>
        <p:nvSpPr>
          <p:cNvPr id="11" name="Freihandform: Form 10">
            <a:extLst>
              <a:ext uri="{FF2B5EF4-FFF2-40B4-BE49-F238E27FC236}">
                <a16:creationId xmlns:a16="http://schemas.microsoft.com/office/drawing/2014/main" id="{5B263D9F-F7A1-466E-9698-88C0349180B2}"/>
              </a:ext>
            </a:extLst>
          </p:cNvPr>
          <p:cNvSpPr/>
          <p:nvPr/>
        </p:nvSpPr>
        <p:spPr>
          <a:xfrm>
            <a:off x="4114800" y="1523884"/>
            <a:ext cx="1447915" cy="1139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000000"/>
                </a:solidFill>
                <a:uFillTx/>
                <a:latin typeface="Verdana" pitchFamily="34"/>
                <a:ea typeface="Lucida Sans Unicode" pitchFamily="2"/>
                <a:cs typeface="Tahoma" pitchFamily="2"/>
              </a:rPr>
              <a:t>Spieler 3</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Verdana" pitchFamily="34"/>
                <a:ea typeface="Lucida Sans Unicode" pitchFamily="2"/>
                <a:cs typeface="Tahoma" pitchFamily="2"/>
              </a:rPr>
              <a:t>Mittelhand</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CC00"/>
                </a:solidFill>
                <a:uFillTx/>
                <a:latin typeface="Verdana" pitchFamily="34"/>
                <a:ea typeface="Lucida Sans Unicode" pitchFamily="2"/>
                <a:cs typeface="Tahoma" pitchFamily="2"/>
              </a:rPr>
              <a:t>„Sagen“</a:t>
            </a:r>
          </a:p>
        </p:txBody>
      </p:sp>
      <p:sp>
        <p:nvSpPr>
          <p:cNvPr id="12" name="Freihandform: Form 11">
            <a:extLst>
              <a:ext uri="{FF2B5EF4-FFF2-40B4-BE49-F238E27FC236}">
                <a16:creationId xmlns:a16="http://schemas.microsoft.com/office/drawing/2014/main" id="{0629AC24-C882-4F4E-B976-7784249796B2}"/>
              </a:ext>
            </a:extLst>
          </p:cNvPr>
          <p:cNvSpPr/>
          <p:nvPr/>
        </p:nvSpPr>
        <p:spPr>
          <a:xfrm>
            <a:off x="6625074" y="3365641"/>
            <a:ext cx="1600200" cy="13823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000000"/>
                </a:solidFill>
                <a:uFillTx/>
                <a:latin typeface="Verdana" pitchFamily="34"/>
                <a:ea typeface="Lucida Sans Unicode" pitchFamily="2"/>
                <a:cs typeface="Tahoma" pitchFamily="2"/>
              </a:rPr>
              <a:t>Spieler 4</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0000"/>
                </a:solidFill>
                <a:uFillTx/>
                <a:latin typeface="Verdana" pitchFamily="34"/>
                <a:ea typeface="Lucida Sans Unicode" pitchFamily="2"/>
                <a:cs typeface="Tahoma" pitchFamily="2"/>
              </a:rPr>
              <a:t>Hinterhand</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de-DE" sz="1600" b="0" i="0" u="none" strike="noStrike" kern="1200" cap="none" spc="0" baseline="0">
                <a:solidFill>
                  <a:srgbClr val="00CC00"/>
                </a:solidFill>
                <a:uFillTx/>
                <a:latin typeface="Verdana" pitchFamily="34"/>
                <a:ea typeface="Lucida Sans Unicode" pitchFamily="2"/>
                <a:cs typeface="Tahoma" pitchFamily="2"/>
              </a:rPr>
              <a:t>„Weiter sagen“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DE062-09D9-4DC5-8562-6FF6A0BC1F38}"/>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Das Reizen: Wer reizt wen?</a:t>
            </a:r>
          </a:p>
        </p:txBody>
      </p:sp>
      <p:grpSp>
        <p:nvGrpSpPr>
          <p:cNvPr id="3" name="Gruppieren 2">
            <a:extLst>
              <a:ext uri="{FF2B5EF4-FFF2-40B4-BE49-F238E27FC236}">
                <a16:creationId xmlns:a16="http://schemas.microsoft.com/office/drawing/2014/main" id="{DCDCBC32-52C2-4918-8DFD-ACB54331E621}"/>
              </a:ext>
            </a:extLst>
          </p:cNvPr>
          <p:cNvGrpSpPr/>
          <p:nvPr/>
        </p:nvGrpSpPr>
        <p:grpSpPr>
          <a:xfrm>
            <a:off x="791998" y="2340004"/>
            <a:ext cx="1799996" cy="1079997"/>
            <a:chOff x="791998" y="2340004"/>
            <a:chExt cx="1799996" cy="1079997"/>
          </a:xfrm>
        </p:grpSpPr>
        <p:sp>
          <p:nvSpPr>
            <p:cNvPr id="4" name="Freihandform: Form 3">
              <a:extLst>
                <a:ext uri="{FF2B5EF4-FFF2-40B4-BE49-F238E27FC236}">
                  <a16:creationId xmlns:a16="http://schemas.microsoft.com/office/drawing/2014/main" id="{6D7773AE-1BAB-4A8E-9F88-1573A28C62B5}"/>
                </a:ext>
              </a:extLst>
            </p:cNvPr>
            <p:cNvSpPr/>
            <p:nvPr/>
          </p:nvSpPr>
          <p:spPr>
            <a:xfrm>
              <a:off x="791998" y="2340004"/>
              <a:ext cx="1799996" cy="107531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5" name="Freihandform: Form 4">
              <a:extLst>
                <a:ext uri="{FF2B5EF4-FFF2-40B4-BE49-F238E27FC236}">
                  <a16:creationId xmlns:a16="http://schemas.microsoft.com/office/drawing/2014/main" id="{AF7471D2-968F-489D-BF10-A12AB9501F50}"/>
                </a:ext>
              </a:extLst>
            </p:cNvPr>
            <p:cNvSpPr/>
            <p:nvPr/>
          </p:nvSpPr>
          <p:spPr>
            <a:xfrm>
              <a:off x="791998" y="2373480"/>
              <a:ext cx="1799996" cy="10465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Mittelhand reizt Vorhand</a:t>
              </a:r>
            </a:p>
          </p:txBody>
        </p:sp>
      </p:grpSp>
      <p:grpSp>
        <p:nvGrpSpPr>
          <p:cNvPr id="6" name="Gruppieren 5">
            <a:extLst>
              <a:ext uri="{FF2B5EF4-FFF2-40B4-BE49-F238E27FC236}">
                <a16:creationId xmlns:a16="http://schemas.microsoft.com/office/drawing/2014/main" id="{37297E14-6829-4FD5-81A0-AF0A99525D63}"/>
              </a:ext>
            </a:extLst>
          </p:cNvPr>
          <p:cNvGrpSpPr/>
          <p:nvPr/>
        </p:nvGrpSpPr>
        <p:grpSpPr>
          <a:xfrm>
            <a:off x="3132002" y="1367997"/>
            <a:ext cx="2340004" cy="1080006"/>
            <a:chOff x="3132002" y="1367997"/>
            <a:chExt cx="2340004" cy="1080006"/>
          </a:xfrm>
        </p:grpSpPr>
        <p:sp>
          <p:nvSpPr>
            <p:cNvPr id="7" name="Freihandform: Form 6">
              <a:extLst>
                <a:ext uri="{FF2B5EF4-FFF2-40B4-BE49-F238E27FC236}">
                  <a16:creationId xmlns:a16="http://schemas.microsoft.com/office/drawing/2014/main" id="{FE401655-28DD-4F85-BE4D-9D6A75692C24}"/>
                </a:ext>
              </a:extLst>
            </p:cNvPr>
            <p:cNvSpPr/>
            <p:nvPr/>
          </p:nvSpPr>
          <p:spPr>
            <a:xfrm>
              <a:off x="3132002" y="1367997"/>
              <a:ext cx="2340004" cy="107531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8" name="Freihandform: Form 7">
              <a:extLst>
                <a:ext uri="{FF2B5EF4-FFF2-40B4-BE49-F238E27FC236}">
                  <a16:creationId xmlns:a16="http://schemas.microsoft.com/office/drawing/2014/main" id="{3DF10DAE-51F8-460E-9575-35BBBDA23A4F}"/>
                </a:ext>
              </a:extLst>
            </p:cNvPr>
            <p:cNvSpPr/>
            <p:nvPr/>
          </p:nvSpPr>
          <p:spPr>
            <a:xfrm>
              <a:off x="3132002" y="1401482"/>
              <a:ext cx="2340004" cy="10465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Verlierer</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1. Gegenspieler</a:t>
              </a:r>
            </a:p>
          </p:txBody>
        </p:sp>
      </p:grpSp>
      <p:grpSp>
        <p:nvGrpSpPr>
          <p:cNvPr id="9" name="Gruppieren 8">
            <a:extLst>
              <a:ext uri="{FF2B5EF4-FFF2-40B4-BE49-F238E27FC236}">
                <a16:creationId xmlns:a16="http://schemas.microsoft.com/office/drawing/2014/main" id="{6F665413-94D3-4CC5-B3FC-C19339E5F78A}"/>
              </a:ext>
            </a:extLst>
          </p:cNvPr>
          <p:cNvGrpSpPr/>
          <p:nvPr/>
        </p:nvGrpSpPr>
        <p:grpSpPr>
          <a:xfrm>
            <a:off x="3132002" y="3348002"/>
            <a:ext cx="2340004" cy="1079997"/>
            <a:chOff x="3132002" y="3348002"/>
            <a:chExt cx="2340004" cy="1079997"/>
          </a:xfrm>
        </p:grpSpPr>
        <p:sp>
          <p:nvSpPr>
            <p:cNvPr id="10" name="Freihandform: Form 9">
              <a:extLst>
                <a:ext uri="{FF2B5EF4-FFF2-40B4-BE49-F238E27FC236}">
                  <a16:creationId xmlns:a16="http://schemas.microsoft.com/office/drawing/2014/main" id="{E31C18D2-9DA1-43C3-B87A-79D5C8EC9411}"/>
                </a:ext>
              </a:extLst>
            </p:cNvPr>
            <p:cNvSpPr/>
            <p:nvPr/>
          </p:nvSpPr>
          <p:spPr>
            <a:xfrm>
              <a:off x="3132002" y="3348002"/>
              <a:ext cx="2340004" cy="107531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11" name="Freihandform: Form 10">
              <a:extLst>
                <a:ext uri="{FF2B5EF4-FFF2-40B4-BE49-F238E27FC236}">
                  <a16:creationId xmlns:a16="http://schemas.microsoft.com/office/drawing/2014/main" id="{DA9C480E-6833-4C9E-9BC6-C3B9A4FBB122}"/>
                </a:ext>
              </a:extLst>
            </p:cNvPr>
            <p:cNvSpPr/>
            <p:nvPr/>
          </p:nvSpPr>
          <p:spPr>
            <a:xfrm>
              <a:off x="3132002" y="3381478"/>
              <a:ext cx="2340004" cy="10465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Hinterhand</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reizt</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Sieger</a:t>
              </a:r>
            </a:p>
          </p:txBody>
        </p:sp>
      </p:grpSp>
      <p:grpSp>
        <p:nvGrpSpPr>
          <p:cNvPr id="12" name="Gruppieren 11">
            <a:extLst>
              <a:ext uri="{FF2B5EF4-FFF2-40B4-BE49-F238E27FC236}">
                <a16:creationId xmlns:a16="http://schemas.microsoft.com/office/drawing/2014/main" id="{C83CA385-7D0C-4CBA-BAF3-A120B03C840F}"/>
              </a:ext>
            </a:extLst>
          </p:cNvPr>
          <p:cNvGrpSpPr/>
          <p:nvPr/>
        </p:nvGrpSpPr>
        <p:grpSpPr>
          <a:xfrm>
            <a:off x="6011997" y="2736003"/>
            <a:ext cx="2340004" cy="1079997"/>
            <a:chOff x="6011997" y="2736003"/>
            <a:chExt cx="2340004" cy="1079997"/>
          </a:xfrm>
        </p:grpSpPr>
        <p:sp>
          <p:nvSpPr>
            <p:cNvPr id="13" name="Freihandform: Form 12">
              <a:extLst>
                <a:ext uri="{FF2B5EF4-FFF2-40B4-BE49-F238E27FC236}">
                  <a16:creationId xmlns:a16="http://schemas.microsoft.com/office/drawing/2014/main" id="{C141CB69-5FE2-44C9-9387-BB7F4BFE0300}"/>
                </a:ext>
              </a:extLst>
            </p:cNvPr>
            <p:cNvSpPr/>
            <p:nvPr/>
          </p:nvSpPr>
          <p:spPr>
            <a:xfrm>
              <a:off x="6011997" y="2736003"/>
              <a:ext cx="2340004" cy="107531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14" name="Freihandform: Form 13">
              <a:extLst>
                <a:ext uri="{FF2B5EF4-FFF2-40B4-BE49-F238E27FC236}">
                  <a16:creationId xmlns:a16="http://schemas.microsoft.com/office/drawing/2014/main" id="{E2776D53-917F-464A-9615-A1A9EB0F76BE}"/>
                </a:ext>
              </a:extLst>
            </p:cNvPr>
            <p:cNvSpPr/>
            <p:nvPr/>
          </p:nvSpPr>
          <p:spPr>
            <a:xfrm>
              <a:off x="6011997" y="2769479"/>
              <a:ext cx="2340004" cy="10465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Verlierer</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2. Gegenspieler</a:t>
              </a:r>
            </a:p>
          </p:txBody>
        </p:sp>
      </p:grpSp>
      <p:grpSp>
        <p:nvGrpSpPr>
          <p:cNvPr id="15" name="Gruppieren 14">
            <a:extLst>
              <a:ext uri="{FF2B5EF4-FFF2-40B4-BE49-F238E27FC236}">
                <a16:creationId xmlns:a16="http://schemas.microsoft.com/office/drawing/2014/main" id="{B3741A0B-01DC-414D-93C4-0B7CCE0A8FBD}"/>
              </a:ext>
            </a:extLst>
          </p:cNvPr>
          <p:cNvGrpSpPr/>
          <p:nvPr/>
        </p:nvGrpSpPr>
        <p:grpSpPr>
          <a:xfrm>
            <a:off x="6011997" y="3960001"/>
            <a:ext cx="2340004" cy="1079997"/>
            <a:chOff x="6011997" y="3960001"/>
            <a:chExt cx="2340004" cy="1079997"/>
          </a:xfrm>
        </p:grpSpPr>
        <p:sp>
          <p:nvSpPr>
            <p:cNvPr id="16" name="Freihandform: Form 15">
              <a:extLst>
                <a:ext uri="{FF2B5EF4-FFF2-40B4-BE49-F238E27FC236}">
                  <a16:creationId xmlns:a16="http://schemas.microsoft.com/office/drawing/2014/main" id="{4FD04FC5-348C-45F5-A106-C59331F55162}"/>
                </a:ext>
              </a:extLst>
            </p:cNvPr>
            <p:cNvSpPr/>
            <p:nvPr/>
          </p:nvSpPr>
          <p:spPr>
            <a:xfrm>
              <a:off x="6011997" y="3960001"/>
              <a:ext cx="2340004" cy="107531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17" name="Freihandform: Form 16">
              <a:extLst>
                <a:ext uri="{FF2B5EF4-FFF2-40B4-BE49-F238E27FC236}">
                  <a16:creationId xmlns:a16="http://schemas.microsoft.com/office/drawing/2014/main" id="{61592F44-E22D-453E-84DD-08857C83D07A}"/>
                </a:ext>
              </a:extLst>
            </p:cNvPr>
            <p:cNvSpPr/>
            <p:nvPr/>
          </p:nvSpPr>
          <p:spPr>
            <a:xfrm>
              <a:off x="6011997" y="3993477"/>
              <a:ext cx="2340004" cy="10465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Sieger</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Alleinspieler</a:t>
              </a:r>
            </a:p>
          </p:txBody>
        </p:sp>
      </p:grpSp>
      <p:cxnSp>
        <p:nvCxnSpPr>
          <p:cNvPr id="18" name="Verbinder: gewinkelt 17">
            <a:extLst>
              <a:ext uri="{FF2B5EF4-FFF2-40B4-BE49-F238E27FC236}">
                <a16:creationId xmlns:a16="http://schemas.microsoft.com/office/drawing/2014/main" id="{C1803B73-5004-4E2F-8067-B7F16BBF0C32}"/>
              </a:ext>
            </a:extLst>
          </p:cNvPr>
          <p:cNvCxnSpPr/>
          <p:nvPr/>
        </p:nvCxnSpPr>
        <p:spPr>
          <a:xfrm rot="5399996" flipH="1">
            <a:off x="2358004" y="3114002"/>
            <a:ext cx="1007998" cy="539999"/>
          </a:xfrm>
          <a:prstGeom prst="bentConnector3">
            <a:avLst/>
          </a:prstGeom>
          <a:noFill/>
          <a:ln w="35999" cap="flat">
            <a:solidFill>
              <a:srgbClr val="00FF00"/>
            </a:solidFill>
            <a:prstDash val="solid"/>
            <a:miter/>
            <a:tailEnd type="arrow"/>
          </a:ln>
        </p:spPr>
      </p:cxnSp>
      <p:cxnSp>
        <p:nvCxnSpPr>
          <p:cNvPr id="19" name="Verbinder: gewinkelt 18">
            <a:extLst>
              <a:ext uri="{FF2B5EF4-FFF2-40B4-BE49-F238E27FC236}">
                <a16:creationId xmlns:a16="http://schemas.microsoft.com/office/drawing/2014/main" id="{1AE31EE2-6B33-4D81-B60E-DA6C25CD4B8F}"/>
              </a:ext>
            </a:extLst>
          </p:cNvPr>
          <p:cNvCxnSpPr/>
          <p:nvPr/>
        </p:nvCxnSpPr>
        <p:spPr>
          <a:xfrm flipV="1">
            <a:off x="2592003" y="1907996"/>
            <a:ext cx="539999" cy="972007"/>
          </a:xfrm>
          <a:prstGeom prst="bentConnector3">
            <a:avLst/>
          </a:prstGeom>
          <a:noFill/>
          <a:ln w="35999" cap="flat">
            <a:solidFill>
              <a:srgbClr val="FF0000"/>
            </a:solidFill>
            <a:prstDash val="solid"/>
            <a:miter/>
            <a:tailEnd type="arrow"/>
          </a:ln>
        </p:spPr>
      </p:cxnSp>
      <p:cxnSp>
        <p:nvCxnSpPr>
          <p:cNvPr id="20" name="Verbinder: gewinkelt 19">
            <a:extLst>
              <a:ext uri="{FF2B5EF4-FFF2-40B4-BE49-F238E27FC236}">
                <a16:creationId xmlns:a16="http://schemas.microsoft.com/office/drawing/2014/main" id="{522C9BFA-1A39-4BC0-828E-87430DB444EA}"/>
              </a:ext>
            </a:extLst>
          </p:cNvPr>
          <p:cNvCxnSpPr/>
          <p:nvPr/>
        </p:nvCxnSpPr>
        <p:spPr>
          <a:xfrm flipV="1">
            <a:off x="5471998" y="3276002"/>
            <a:ext cx="539999" cy="611999"/>
          </a:xfrm>
          <a:prstGeom prst="bentConnector3">
            <a:avLst/>
          </a:prstGeom>
          <a:noFill/>
          <a:ln w="35999" cap="flat">
            <a:solidFill>
              <a:srgbClr val="FF0000"/>
            </a:solidFill>
            <a:prstDash val="solid"/>
            <a:miter/>
            <a:tailEnd type="arrow"/>
          </a:ln>
        </p:spPr>
      </p:cxnSp>
      <p:cxnSp>
        <p:nvCxnSpPr>
          <p:cNvPr id="21" name="Verbinder: gewinkelt 20">
            <a:extLst>
              <a:ext uri="{FF2B5EF4-FFF2-40B4-BE49-F238E27FC236}">
                <a16:creationId xmlns:a16="http://schemas.microsoft.com/office/drawing/2014/main" id="{8C967445-F3FB-45B5-9A9B-79B1C427EFB2}"/>
              </a:ext>
            </a:extLst>
          </p:cNvPr>
          <p:cNvCxnSpPr/>
          <p:nvPr/>
        </p:nvCxnSpPr>
        <p:spPr>
          <a:xfrm>
            <a:off x="5471998" y="3888001"/>
            <a:ext cx="539999" cy="611999"/>
          </a:xfrm>
          <a:prstGeom prst="bentConnector3">
            <a:avLst/>
          </a:prstGeom>
          <a:noFill/>
          <a:ln w="35999" cap="flat">
            <a:solidFill>
              <a:srgbClr val="00FF00"/>
            </a:solidFill>
            <a:prstDash val="solid"/>
            <a:miter/>
            <a:tailEnd type="arrow"/>
          </a:ln>
        </p:spPr>
      </p:cxnSp>
      <p:grpSp>
        <p:nvGrpSpPr>
          <p:cNvPr id="22" name="Gruppieren 21">
            <a:extLst>
              <a:ext uri="{FF2B5EF4-FFF2-40B4-BE49-F238E27FC236}">
                <a16:creationId xmlns:a16="http://schemas.microsoft.com/office/drawing/2014/main" id="{71E084B9-FAE5-452E-8749-D4C9D66ACA11}"/>
              </a:ext>
            </a:extLst>
          </p:cNvPr>
          <p:cNvGrpSpPr/>
          <p:nvPr/>
        </p:nvGrpSpPr>
        <p:grpSpPr>
          <a:xfrm>
            <a:off x="6011997" y="5183998"/>
            <a:ext cx="2340004" cy="1080007"/>
            <a:chOff x="6011997" y="5183998"/>
            <a:chExt cx="2340004" cy="1080007"/>
          </a:xfrm>
        </p:grpSpPr>
        <p:sp>
          <p:nvSpPr>
            <p:cNvPr id="23" name="Freihandform: Form 22">
              <a:extLst>
                <a:ext uri="{FF2B5EF4-FFF2-40B4-BE49-F238E27FC236}">
                  <a16:creationId xmlns:a16="http://schemas.microsoft.com/office/drawing/2014/main" id="{95EA7493-D0A5-490B-8EE3-EBC7372D90B4}"/>
                </a:ext>
              </a:extLst>
            </p:cNvPr>
            <p:cNvSpPr/>
            <p:nvPr/>
          </p:nvSpPr>
          <p:spPr>
            <a:xfrm>
              <a:off x="6011997" y="5183998"/>
              <a:ext cx="2340004" cy="107531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24" name="Freihandform: Form 23">
              <a:extLst>
                <a:ext uri="{FF2B5EF4-FFF2-40B4-BE49-F238E27FC236}">
                  <a16:creationId xmlns:a16="http://schemas.microsoft.com/office/drawing/2014/main" id="{2F1954DB-B760-4928-9808-29F2E06F6D95}"/>
                </a:ext>
              </a:extLst>
            </p:cNvPr>
            <p:cNvSpPr/>
            <p:nvPr/>
          </p:nvSpPr>
          <p:spPr>
            <a:xfrm>
              <a:off x="6011997" y="5217484"/>
              <a:ext cx="2340004" cy="10465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Keiner reizt</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eingepasst</a:t>
              </a:r>
            </a:p>
          </p:txBody>
        </p:sp>
      </p:grpSp>
      <p:cxnSp>
        <p:nvCxnSpPr>
          <p:cNvPr id="25" name="Verbinder: gewinkelt 24">
            <a:extLst>
              <a:ext uri="{FF2B5EF4-FFF2-40B4-BE49-F238E27FC236}">
                <a16:creationId xmlns:a16="http://schemas.microsoft.com/office/drawing/2014/main" id="{80277291-F38A-4633-B4C4-86C9A7781E53}"/>
              </a:ext>
            </a:extLst>
          </p:cNvPr>
          <p:cNvCxnSpPr/>
          <p:nvPr/>
        </p:nvCxnSpPr>
        <p:spPr>
          <a:xfrm>
            <a:off x="5471998" y="3888001"/>
            <a:ext cx="539999" cy="1835996"/>
          </a:xfrm>
          <a:prstGeom prst="bentConnector3">
            <a:avLst/>
          </a:prstGeom>
          <a:noFill/>
          <a:ln w="0" cap="flat">
            <a:solidFill>
              <a:srgbClr val="000000"/>
            </a:solidFill>
            <a:prstDash val="solid"/>
            <a:miter/>
            <a:tailEnd type="arrow"/>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Class="entr" fill="hold" nodeType="clickEffect">
                                  <p:stCondLst>
                                    <p:cond delay="0"/>
                                  </p:stCondLst>
                                  <p:childTnLst>
                                    <p:set>
                                      <p:cBhvr>
                                        <p:cTn id="23" dur="0" fill="hold">
                                          <p:stCondLst>
                                            <p:cond delay="0"/>
                                          </p:stCondLst>
                                        </p:cTn>
                                        <p:tgtEl>
                                          <p:spTgt spid="9"/>
                                        </p:tgtEl>
                                        <p:attrNameLst>
                                          <p:attrName>style.visibility</p:attrName>
                                        </p:attrNameLst>
                                      </p:cBhvr>
                                      <p:to>
                                        <p:strVal val="visible"/>
                                      </p:to>
                                    </p:set>
                                    <p:animEffect transition="in" filter="wheel(2)">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0" fill="hold">
                                          <p:stCondLst>
                                            <p:cond delay="0"/>
                                          </p:stCondLst>
                                        </p:cTn>
                                        <p:tgtEl>
                                          <p:spTgt spid="20"/>
                                        </p:tgtEl>
                                        <p:attrNameLst>
                                          <p:attrName>style.visibility</p:attrName>
                                        </p:attrNameLst>
                                      </p:cBhvr>
                                      <p:to>
                                        <p:strVal val="visible"/>
                                      </p:to>
                                    </p:set>
                                    <p:animEffect transition="in" filter="wedg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Class="entr"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Class="entr" fill="hold" nodeType="clickEffect">
                                  <p:stCondLst>
                                    <p:cond delay="0"/>
                                  </p:stCondLst>
                                  <p:childTnLst>
                                    <p:set>
                                      <p:cBhvr>
                                        <p:cTn id="38" dur="0" fill="hold">
                                          <p:stCondLst>
                                            <p:cond delay="0"/>
                                          </p:stCondLst>
                                        </p:cTn>
                                        <p:tgtEl>
                                          <p:spTgt spid="21"/>
                                        </p:tgtEl>
                                        <p:attrNameLst>
                                          <p:attrName>style.visibility</p:attrName>
                                        </p:attrNameLst>
                                      </p:cBhvr>
                                      <p:to>
                                        <p:strVal val="visible"/>
                                      </p:to>
                                    </p:set>
                                    <p:animEffect transition="in" filter="diamond(in)">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Class="entr" fill="hold" nodeType="clickEffect">
                                  <p:stCondLst>
                                    <p:cond delay="0"/>
                                  </p:stCondLst>
                                  <p:childTnLst>
                                    <p:set>
                                      <p:cBhvr>
                                        <p:cTn id="43" dur="0" fill="hold">
                                          <p:stCondLst>
                                            <p:cond delay="0"/>
                                          </p:stCondLst>
                                        </p:cTn>
                                        <p:tgtEl>
                                          <p:spTgt spid="15"/>
                                        </p:tgtEl>
                                        <p:attrNameLst>
                                          <p:attrName>style.visibility</p:attrName>
                                        </p:attrNameLst>
                                      </p:cBhvr>
                                      <p:to>
                                        <p:strVal val="visible"/>
                                      </p:to>
                                    </p:set>
                                    <p:animEffect transition="in" filter="circle(i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Class="entr" fill="hold" nodeType="clickEffect">
                                  <p:stCondLst>
                                    <p:cond delay="0"/>
                                  </p:stCondLst>
                                  <p:childTnLst>
                                    <p:set>
                                      <p:cBhvr>
                                        <p:cTn id="48" dur="0" fill="hold">
                                          <p:stCondLst>
                                            <p:cond delay="0"/>
                                          </p:stCondLst>
                                        </p:cTn>
                                        <p:tgtEl>
                                          <p:spTgt spid="25"/>
                                        </p:tgtEl>
                                        <p:attrNameLst>
                                          <p:attrName>style.visibility</p:attrName>
                                        </p:attrNameLst>
                                      </p:cBhvr>
                                      <p:to>
                                        <p:strVal val="visible"/>
                                      </p:to>
                                    </p:set>
                                    <p:animEffect transition="in" filter="wedg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Class="entr"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Durchführen des Spiels">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6E6E3B41-DA1E-4F8B-A157-3B4A4580EA90}"/>
              </a:ext>
            </a:extLst>
          </p:cNvPr>
          <p:cNvSpPr/>
          <p:nvPr/>
        </p:nvSpPr>
        <p:spPr>
          <a:xfrm>
            <a:off x="162004" y="1343518"/>
            <a:ext cx="8820000" cy="310355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1245"/>
              </a:spcBef>
              <a:spcAft>
                <a:spcPts val="0"/>
              </a:spcAft>
              <a:buSzPct val="10000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 Alleinspieler tauscht zwei Karten (Skat) aus</a:t>
            </a:r>
          </a:p>
          <a:p>
            <a:pPr marL="0" marR="0" lvl="0" indent="0" algn="l" defTabSz="914400" rtl="0" fontAlgn="auto" hangingPunct="1">
              <a:lnSpc>
                <a:spcPct val="100000"/>
              </a:lnSpc>
              <a:spcBef>
                <a:spcPts val="1245"/>
              </a:spcBef>
              <a:spcAft>
                <a:spcPts val="0"/>
              </a:spcAft>
              <a:buSzPct val="10000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 Vorhand spielt die erste Karte</a:t>
            </a:r>
          </a:p>
          <a:p>
            <a:pPr marL="0" marR="0" lvl="0" indent="0" algn="l" defTabSz="914400" rtl="0" fontAlgn="auto" hangingPunct="1">
              <a:lnSpc>
                <a:spcPct val="100000"/>
              </a:lnSpc>
              <a:spcBef>
                <a:spcPts val="1245"/>
              </a:spcBef>
              <a:spcAft>
                <a:spcPts val="0"/>
              </a:spcAft>
              <a:buSzPct val="10000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 Mittelhand und Hinterhand bedienen die Farbe</a:t>
            </a:r>
          </a:p>
          <a:p>
            <a:pPr marL="0" marR="0" lvl="0" indent="0" algn="l" defTabSz="914400" rtl="0" fontAlgn="auto" hangingPunct="1">
              <a:lnSpc>
                <a:spcPct val="100000"/>
              </a:lnSpc>
              <a:spcBef>
                <a:spcPts val="1245"/>
              </a:spcBef>
              <a:spcAft>
                <a:spcPts val="0"/>
              </a:spcAft>
              <a:buSzPct val="10000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 Demjenigen mit der höchsten Karte gehört</a:t>
            </a:r>
          </a:p>
          <a:p>
            <a:pPr marL="0" marR="0" lvl="0" indent="0" algn="l" defTabSz="914400" rtl="0" fontAlgn="auto" hangingPunct="1">
              <a:lnSpc>
                <a:spcPct val="100000"/>
              </a:lnSpc>
              <a:spcBef>
                <a:spcPts val="1245"/>
              </a:spcBef>
              <a:spcAft>
                <a:spcPts val="0"/>
              </a:spcAft>
              <a:buSzPct val="10000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Arial" pitchFamily="2"/>
                <a:cs typeface="Arial" pitchFamily="2"/>
              </a:rPr>
              <a:t> der Stich und er darf ihn verdeckt weglegen.</a:t>
            </a:r>
          </a:p>
        </p:txBody>
      </p:sp>
      <p:sp>
        <p:nvSpPr>
          <p:cNvPr id="3" name="Titel 2">
            <a:extLst>
              <a:ext uri="{FF2B5EF4-FFF2-40B4-BE49-F238E27FC236}">
                <a16:creationId xmlns:a16="http://schemas.microsoft.com/office/drawing/2014/main" id="{F788F386-37D9-48CD-A470-75D620152F46}"/>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Wie ist der Spielablauf?</a:t>
            </a:r>
          </a:p>
        </p:txBody>
      </p:sp>
      <p:pic>
        <p:nvPicPr>
          <p:cNvPr id="4" name="">
            <a:extLst>
              <a:ext uri="{FF2B5EF4-FFF2-40B4-BE49-F238E27FC236}">
                <a16:creationId xmlns:a16="http://schemas.microsoft.com/office/drawing/2014/main" id="{6D4DEFAC-AC63-4335-A4FA-E1233322108F}"/>
              </a:ext>
            </a:extLst>
          </p:cNvPr>
          <p:cNvPicPr>
            <a:picLocks noChangeAspect="1"/>
          </p:cNvPicPr>
          <p:nvPr/>
        </p:nvPicPr>
        <p:blipFill>
          <a:blip r:embed="rId3">
            <a:lum/>
            <a:alphaModFix/>
          </a:blip>
          <a:srcRect/>
          <a:stretch>
            <a:fillRect/>
          </a:stretch>
        </p:blipFill>
        <p:spPr>
          <a:xfrm>
            <a:off x="2089797" y="4140000"/>
            <a:ext cx="4964762" cy="2537999"/>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0" fill="hold">
                                          <p:stCondLst>
                                            <p:cond delay="0"/>
                                          </p:stCondLst>
                                        </p:cTn>
                                        <p:tgtEl>
                                          <p:spTgt spid="2">
                                            <p:txEl>
                                              <p:pRg st="0" end="0"/>
                                            </p:txEl>
                                          </p:spTgt>
                                        </p:tgtEl>
                                        <p:attrNameLst>
                                          <p:attrName>style.visibility</p:attrName>
                                        </p:attrNameLst>
                                      </p:cBhvr>
                                      <p:to>
                                        <p:strVal val="visible"/>
                                      </p:to>
                                    </p:set>
                                    <p:animEffect transition="in" filter="wheel(2)">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Die Grundwerte">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F2D9D9C4-3A52-40E6-9006-BB975CDC997B}"/>
              </a:ext>
            </a:extLst>
          </p:cNvPr>
          <p:cNvPicPr>
            <a:picLocks noChangeAspect="1"/>
          </p:cNvPicPr>
          <p:nvPr/>
        </p:nvPicPr>
        <p:blipFill>
          <a:blip r:embed="rId3">
            <a:lum/>
            <a:alphaModFix/>
          </a:blip>
          <a:srcRect/>
          <a:stretch>
            <a:fillRect/>
          </a:stretch>
        </p:blipFill>
        <p:spPr>
          <a:xfrm>
            <a:off x="800282" y="4895999"/>
            <a:ext cx="799917" cy="774716"/>
          </a:xfrm>
          <a:prstGeom prst="rect">
            <a:avLst/>
          </a:prstGeom>
          <a:noFill/>
          <a:ln cap="flat">
            <a:noFill/>
          </a:ln>
        </p:spPr>
      </p:pic>
      <p:pic>
        <p:nvPicPr>
          <p:cNvPr id="3" name="">
            <a:extLst>
              <a:ext uri="{FF2B5EF4-FFF2-40B4-BE49-F238E27FC236}">
                <a16:creationId xmlns:a16="http://schemas.microsoft.com/office/drawing/2014/main" id="{FFD0C79D-39FF-45CD-81A0-7C93961544C5}"/>
              </a:ext>
            </a:extLst>
          </p:cNvPr>
          <p:cNvPicPr>
            <a:picLocks noChangeAspect="1"/>
          </p:cNvPicPr>
          <p:nvPr/>
        </p:nvPicPr>
        <p:blipFill>
          <a:blip r:embed="rId4">
            <a:lum/>
            <a:alphaModFix/>
          </a:blip>
          <a:srcRect/>
          <a:stretch>
            <a:fillRect/>
          </a:stretch>
        </p:blipFill>
        <p:spPr>
          <a:xfrm>
            <a:off x="838084" y="3839757"/>
            <a:ext cx="736558" cy="787316"/>
          </a:xfrm>
          <a:prstGeom prst="rect">
            <a:avLst/>
          </a:prstGeom>
          <a:noFill/>
          <a:ln cap="flat">
            <a:noFill/>
          </a:ln>
        </p:spPr>
      </p:pic>
      <p:pic>
        <p:nvPicPr>
          <p:cNvPr id="4" name="">
            <a:extLst>
              <a:ext uri="{FF2B5EF4-FFF2-40B4-BE49-F238E27FC236}">
                <a16:creationId xmlns:a16="http://schemas.microsoft.com/office/drawing/2014/main" id="{9F146C0C-9AE7-4CBA-AADF-498F8FFAF3B8}"/>
              </a:ext>
            </a:extLst>
          </p:cNvPr>
          <p:cNvPicPr>
            <a:picLocks noChangeAspect="1"/>
          </p:cNvPicPr>
          <p:nvPr/>
        </p:nvPicPr>
        <p:blipFill>
          <a:blip r:embed="rId5">
            <a:lum/>
            <a:alphaModFix/>
          </a:blip>
          <a:srcRect/>
          <a:stretch>
            <a:fillRect/>
          </a:stretch>
        </p:blipFill>
        <p:spPr>
          <a:xfrm>
            <a:off x="800282" y="2912757"/>
            <a:ext cx="799917" cy="711357"/>
          </a:xfrm>
          <a:prstGeom prst="rect">
            <a:avLst/>
          </a:prstGeom>
          <a:noFill/>
          <a:ln cap="flat">
            <a:noFill/>
          </a:ln>
        </p:spPr>
      </p:pic>
      <p:pic>
        <p:nvPicPr>
          <p:cNvPr id="5" name="">
            <a:extLst>
              <a:ext uri="{FF2B5EF4-FFF2-40B4-BE49-F238E27FC236}">
                <a16:creationId xmlns:a16="http://schemas.microsoft.com/office/drawing/2014/main" id="{E2F5E4BA-04D9-4403-B971-BEEC6826A9F1}"/>
              </a:ext>
            </a:extLst>
          </p:cNvPr>
          <p:cNvPicPr>
            <a:picLocks noChangeAspect="1"/>
          </p:cNvPicPr>
          <p:nvPr/>
        </p:nvPicPr>
        <p:blipFill>
          <a:blip r:embed="rId6">
            <a:lum/>
            <a:alphaModFix/>
          </a:blip>
          <a:srcRect/>
          <a:stretch>
            <a:fillRect/>
          </a:stretch>
        </p:blipFill>
        <p:spPr>
          <a:xfrm>
            <a:off x="762115" y="1803599"/>
            <a:ext cx="812517" cy="825483"/>
          </a:xfrm>
          <a:prstGeom prst="rect">
            <a:avLst/>
          </a:prstGeom>
          <a:noFill/>
          <a:ln cap="flat">
            <a:noFill/>
          </a:ln>
        </p:spPr>
      </p:pic>
      <p:sp>
        <p:nvSpPr>
          <p:cNvPr id="6" name="Freihandform: Form 5">
            <a:extLst>
              <a:ext uri="{FF2B5EF4-FFF2-40B4-BE49-F238E27FC236}">
                <a16:creationId xmlns:a16="http://schemas.microsoft.com/office/drawing/2014/main" id="{AAE7FD9A-482E-4937-B568-5F04BCE9DCE2}"/>
              </a:ext>
            </a:extLst>
          </p:cNvPr>
          <p:cNvSpPr/>
          <p:nvPr/>
        </p:nvSpPr>
        <p:spPr>
          <a:xfrm>
            <a:off x="1905115" y="5016599"/>
            <a:ext cx="5834877" cy="8254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Kreuz hat den </a:t>
            </a:r>
            <a:r>
              <a:rPr lang="de-DE" sz="2600" b="1" i="0" u="none" strike="noStrike" kern="1200" cap="none" spc="0" baseline="0">
                <a:solidFill>
                  <a:srgbClr val="000000"/>
                </a:solidFill>
                <a:uFillTx/>
                <a:latin typeface="Verdana" pitchFamily="34"/>
                <a:ea typeface="Lucida Sans Unicode" pitchFamily="2"/>
                <a:cs typeface="Tahoma" pitchFamily="2"/>
              </a:rPr>
              <a:t>Grundwert</a:t>
            </a:r>
            <a:r>
              <a:rPr lang="de-DE" sz="2600" b="0" i="0" u="none" strike="noStrike" kern="1200" cap="none" spc="0" baseline="0">
                <a:solidFill>
                  <a:srgbClr val="000000"/>
                </a:solidFill>
                <a:uFillTx/>
                <a:latin typeface="Verdana" pitchFamily="34"/>
                <a:ea typeface="Lucida Sans Unicode" pitchFamily="2"/>
                <a:cs typeface="Tahoma" pitchFamily="2"/>
              </a:rPr>
              <a:t>		</a:t>
            </a:r>
            <a:r>
              <a:rPr lang="de-DE" sz="2600" b="1" i="0" u="none" strike="noStrike" kern="1200" cap="none" spc="0" baseline="0">
                <a:solidFill>
                  <a:srgbClr val="000000"/>
                </a:solidFill>
                <a:uFillTx/>
                <a:latin typeface="Verdana" pitchFamily="34"/>
                <a:ea typeface="Lucida Sans Unicode" pitchFamily="2"/>
                <a:cs typeface="Tahoma" pitchFamily="2"/>
              </a:rPr>
              <a:t>12</a:t>
            </a:r>
          </a:p>
        </p:txBody>
      </p:sp>
      <p:sp>
        <p:nvSpPr>
          <p:cNvPr id="7" name="Freihandform: Form 6">
            <a:extLst>
              <a:ext uri="{FF2B5EF4-FFF2-40B4-BE49-F238E27FC236}">
                <a16:creationId xmlns:a16="http://schemas.microsoft.com/office/drawing/2014/main" id="{053E58AE-961C-4DF5-B908-30D801A1AE5A}"/>
              </a:ext>
            </a:extLst>
          </p:cNvPr>
          <p:cNvSpPr/>
          <p:nvPr/>
        </p:nvSpPr>
        <p:spPr>
          <a:xfrm>
            <a:off x="1905115" y="3960001"/>
            <a:ext cx="6014877" cy="8859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Pik hat den </a:t>
            </a:r>
            <a:r>
              <a:rPr lang="de-DE" sz="2600" b="1" i="0" u="none" strike="noStrike" kern="1200" cap="none" spc="0" baseline="0">
                <a:solidFill>
                  <a:srgbClr val="000000"/>
                </a:solidFill>
                <a:uFillTx/>
                <a:latin typeface="Verdana" pitchFamily="34"/>
                <a:ea typeface="Lucida Sans Unicode" pitchFamily="2"/>
                <a:cs typeface="Tahoma" pitchFamily="2"/>
              </a:rPr>
              <a:t>Grundwert</a:t>
            </a:r>
            <a:r>
              <a:rPr lang="de-DE" sz="2600" b="0" i="0" u="none" strike="noStrike" kern="1200" cap="none" spc="0" baseline="0">
                <a:solidFill>
                  <a:srgbClr val="000000"/>
                </a:solidFill>
                <a:uFillTx/>
                <a:latin typeface="Verdana" pitchFamily="34"/>
                <a:ea typeface="Lucida Sans Unicode" pitchFamily="2"/>
                <a:cs typeface="Tahoma" pitchFamily="2"/>
              </a:rPr>
              <a:t>			</a:t>
            </a:r>
            <a:r>
              <a:rPr lang="de-DE" sz="2600" b="1" i="0" u="none" strike="noStrike" kern="1200" cap="none" spc="0" baseline="0">
                <a:solidFill>
                  <a:srgbClr val="000000"/>
                </a:solidFill>
                <a:uFillTx/>
                <a:latin typeface="Verdana" pitchFamily="34"/>
                <a:ea typeface="Lucida Sans Unicode" pitchFamily="2"/>
                <a:cs typeface="Tahoma" pitchFamily="2"/>
              </a:rPr>
              <a:t>11</a:t>
            </a:r>
          </a:p>
        </p:txBody>
      </p:sp>
      <p:sp>
        <p:nvSpPr>
          <p:cNvPr id="8" name="Freihandform: Form 7">
            <a:extLst>
              <a:ext uri="{FF2B5EF4-FFF2-40B4-BE49-F238E27FC236}">
                <a16:creationId xmlns:a16="http://schemas.microsoft.com/office/drawing/2014/main" id="{CA14DC95-FFF3-4CE3-8244-2B33527BF3F4}"/>
              </a:ext>
            </a:extLst>
          </p:cNvPr>
          <p:cNvSpPr/>
          <p:nvPr/>
        </p:nvSpPr>
        <p:spPr>
          <a:xfrm>
            <a:off x="1905115" y="2966761"/>
            <a:ext cx="5654878" cy="8859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Herz hat den </a:t>
            </a:r>
            <a:r>
              <a:rPr lang="de-DE" sz="2600" b="1" i="0" u="none" strike="noStrike" kern="1200" cap="none" spc="0" baseline="0">
                <a:solidFill>
                  <a:srgbClr val="000000"/>
                </a:solidFill>
                <a:uFillTx/>
                <a:latin typeface="Verdana" pitchFamily="34"/>
                <a:ea typeface="Lucida Sans Unicode" pitchFamily="2"/>
                <a:cs typeface="Tahoma" pitchFamily="2"/>
              </a:rPr>
              <a:t>Grundwert</a:t>
            </a:r>
            <a:r>
              <a:rPr lang="de-DE" sz="2600" b="0" i="0" u="none" strike="noStrike" kern="1200" cap="none" spc="0" baseline="0">
                <a:solidFill>
                  <a:srgbClr val="000000"/>
                </a:solidFill>
                <a:uFillTx/>
                <a:latin typeface="Verdana" pitchFamily="34"/>
                <a:ea typeface="Lucida Sans Unicode" pitchFamily="2"/>
                <a:cs typeface="Tahoma" pitchFamily="2"/>
              </a:rPr>
              <a:t>		</a:t>
            </a:r>
            <a:r>
              <a:rPr lang="de-DE" sz="2600" b="1" i="0" u="none" strike="noStrike" kern="1200" cap="none" spc="0" baseline="0">
                <a:solidFill>
                  <a:srgbClr val="000000"/>
                </a:solidFill>
                <a:uFillTx/>
                <a:latin typeface="Verdana" pitchFamily="34"/>
                <a:ea typeface="Lucida Sans Unicode" pitchFamily="2"/>
                <a:cs typeface="Tahoma" pitchFamily="2"/>
              </a:rPr>
              <a:t>10</a:t>
            </a:r>
          </a:p>
        </p:txBody>
      </p:sp>
      <p:sp>
        <p:nvSpPr>
          <p:cNvPr id="9" name="Freihandform: Form 8">
            <a:extLst>
              <a:ext uri="{FF2B5EF4-FFF2-40B4-BE49-F238E27FC236}">
                <a16:creationId xmlns:a16="http://schemas.microsoft.com/office/drawing/2014/main" id="{4E47355F-A9B6-4EBA-B6F0-0AC680E9A333}"/>
              </a:ext>
            </a:extLst>
          </p:cNvPr>
          <p:cNvSpPr/>
          <p:nvPr/>
        </p:nvSpPr>
        <p:spPr>
          <a:xfrm>
            <a:off x="1905115" y="1947598"/>
            <a:ext cx="6014877" cy="4899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Karo hat den </a:t>
            </a:r>
            <a:r>
              <a:rPr lang="de-DE" sz="2600" b="1" i="0" u="none" strike="noStrike" kern="1200" cap="none" spc="0" baseline="0">
                <a:solidFill>
                  <a:srgbClr val="000000"/>
                </a:solidFill>
                <a:uFillTx/>
                <a:latin typeface="Verdana" pitchFamily="34"/>
                <a:ea typeface="Lucida Sans Unicode" pitchFamily="2"/>
                <a:cs typeface="Tahoma" pitchFamily="2"/>
              </a:rPr>
              <a:t>Grundwert</a:t>
            </a:r>
            <a:r>
              <a:rPr lang="de-DE" sz="2600" b="0" i="0" u="none" strike="noStrike" kern="1200" cap="none" spc="0" baseline="0">
                <a:solidFill>
                  <a:srgbClr val="000000"/>
                </a:solidFill>
                <a:uFillTx/>
                <a:latin typeface="Verdana" pitchFamily="34"/>
                <a:ea typeface="Lucida Sans Unicode" pitchFamily="2"/>
                <a:cs typeface="Tahoma" pitchFamily="2"/>
              </a:rPr>
              <a:t>		 </a:t>
            </a:r>
            <a:r>
              <a:rPr lang="de-DE" sz="2600" b="1" i="0" u="none" strike="noStrike" kern="1200" cap="none" spc="0" baseline="0">
                <a:solidFill>
                  <a:srgbClr val="000000"/>
                </a:solidFill>
                <a:uFillTx/>
                <a:latin typeface="Verdana" pitchFamily="34"/>
                <a:ea typeface="Lucida Sans Unicode" pitchFamily="2"/>
                <a:cs typeface="Tahoma" pitchFamily="2"/>
              </a:rPr>
              <a:t>9</a:t>
            </a:r>
          </a:p>
        </p:txBody>
      </p:sp>
      <p:sp>
        <p:nvSpPr>
          <p:cNvPr id="10" name="Freihandform: Form 9">
            <a:extLst>
              <a:ext uri="{FF2B5EF4-FFF2-40B4-BE49-F238E27FC236}">
                <a16:creationId xmlns:a16="http://schemas.microsoft.com/office/drawing/2014/main" id="{5F924722-0FCB-4F7B-8DE2-37B337993BA4}"/>
              </a:ext>
            </a:extLst>
          </p:cNvPr>
          <p:cNvSpPr/>
          <p:nvPr/>
        </p:nvSpPr>
        <p:spPr>
          <a:xfrm>
            <a:off x="1905115" y="6066001"/>
            <a:ext cx="6194877" cy="59400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Grand hat den </a:t>
            </a:r>
            <a:r>
              <a:rPr lang="de-DE" sz="2600" b="1" i="0" u="none" strike="noStrike" kern="1200" cap="none" spc="0" baseline="0">
                <a:solidFill>
                  <a:srgbClr val="000000"/>
                </a:solidFill>
                <a:uFillTx/>
                <a:latin typeface="Verdana" pitchFamily="34"/>
                <a:ea typeface="Lucida Sans Unicode" pitchFamily="2"/>
                <a:cs typeface="Tahoma" pitchFamily="2"/>
              </a:rPr>
              <a:t>Grundwert</a:t>
            </a:r>
            <a:r>
              <a:rPr lang="de-DE" sz="2600" b="0" i="0" u="none" strike="noStrike" kern="1200" cap="none" spc="0" baseline="0">
                <a:solidFill>
                  <a:srgbClr val="000000"/>
                </a:solidFill>
                <a:uFillTx/>
                <a:latin typeface="Verdana" pitchFamily="34"/>
                <a:ea typeface="Lucida Sans Unicode" pitchFamily="2"/>
                <a:cs typeface="Tahoma" pitchFamily="2"/>
              </a:rPr>
              <a:t>	</a:t>
            </a:r>
            <a:r>
              <a:rPr lang="de-DE" sz="2600" b="1" i="0" u="none" strike="noStrike" kern="1200" cap="none" spc="0" baseline="0">
                <a:solidFill>
                  <a:srgbClr val="000000"/>
                </a:solidFill>
                <a:uFillTx/>
                <a:latin typeface="Verdana" pitchFamily="34"/>
                <a:ea typeface="Lucida Sans Unicode" pitchFamily="2"/>
                <a:cs typeface="Tahoma" pitchFamily="2"/>
              </a:rPr>
              <a:t>24</a:t>
            </a:r>
          </a:p>
        </p:txBody>
      </p:sp>
      <p:sp>
        <p:nvSpPr>
          <p:cNvPr id="11" name="Titel 10">
            <a:extLst>
              <a:ext uri="{FF2B5EF4-FFF2-40B4-BE49-F238E27FC236}">
                <a16:creationId xmlns:a16="http://schemas.microsoft.com/office/drawing/2014/main" id="{AFF5BA9E-A06A-4339-8F5B-6A62E9D6E64C}"/>
              </a:ext>
            </a:extLst>
          </p:cNvPr>
          <p:cNvSpPr txBox="1">
            <a:spLocks noGrp="1"/>
          </p:cNvSpPr>
          <p:nvPr>
            <p:ph type="title" idx="4294967295"/>
          </p:nvPr>
        </p:nvSpPr>
        <p:spPr>
          <a:xfrm>
            <a:off x="0" y="264243"/>
            <a:ext cx="9144000" cy="1312922"/>
          </a:xfrm>
        </p:spPr>
        <p:txBody>
          <a:bodyPr>
            <a:spAutoFit/>
          </a:bodyPr>
          <a:lstStyle/>
          <a:p>
            <a:pPr lvl="0"/>
            <a:r>
              <a:rPr lang="de-DE" sz="4000" b="1">
                <a:solidFill>
                  <a:srgbClr val="3366FF"/>
                </a:solidFill>
                <a:latin typeface="Verdana" pitchFamily="34"/>
              </a:rPr>
              <a:t>Wie berechnet man die Reizwerte? (Teil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plus(out)">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0" fill="hold">
                                          <p:stCondLst>
                                            <p:cond delay="0"/>
                                          </p:stCondLst>
                                        </p:cTn>
                                        <p:tgtEl>
                                          <p:spTgt spid="6">
                                            <p:txEl>
                                              <p:pRg st="0" end="0"/>
                                            </p:txEl>
                                          </p:spTgt>
                                        </p:tgtEl>
                                        <p:attrNameLst>
                                          <p:attrName>style.visibility</p:attrName>
                                        </p:attrNameLst>
                                      </p:cBhvr>
                                      <p:to>
                                        <p:strVal val="visible"/>
                                      </p:to>
                                    </p:set>
                                    <p:animEffect transition="in" filter="wedge">
                                      <p:cBhvr>
                                        <p:cTn id="4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E0456579-B230-4C13-8B75-C9BD7D64FADB}"/>
              </a:ext>
            </a:extLst>
          </p:cNvPr>
          <p:cNvSpPr/>
          <p:nvPr/>
        </p:nvSpPr>
        <p:spPr>
          <a:xfrm>
            <a:off x="152284" y="1691996"/>
            <a:ext cx="8763115" cy="8859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Reizwerte sind von der </a:t>
            </a:r>
            <a:r>
              <a:rPr lang="de-DE" sz="2600" b="1" i="0" u="none" strike="noStrike" kern="1200" cap="none" spc="0" baseline="0">
                <a:solidFill>
                  <a:srgbClr val="FF0000"/>
                </a:solidFill>
                <a:uFillTx/>
                <a:latin typeface="Verdana" pitchFamily="34"/>
                <a:ea typeface="Lucida Sans Unicode" pitchFamily="2"/>
                <a:cs typeface="Tahoma" pitchFamily="2"/>
              </a:rPr>
              <a:t>Reihenfolge der Buben</a:t>
            </a:r>
            <a:r>
              <a:rPr lang="de-DE" sz="2600" b="0" i="0" u="none" strike="noStrike" kern="1200" cap="none" spc="0" baseline="0">
                <a:solidFill>
                  <a:srgbClr val="000000"/>
                </a:solidFill>
                <a:uFillTx/>
                <a:latin typeface="Verdana" pitchFamily="34"/>
                <a:ea typeface="Lucida Sans Unicode" pitchFamily="2"/>
                <a:cs typeface="Tahoma" pitchFamily="2"/>
              </a:rPr>
              <a:t> abhängig.</a:t>
            </a:r>
          </a:p>
        </p:txBody>
      </p:sp>
      <p:sp>
        <p:nvSpPr>
          <p:cNvPr id="3" name="Titel 2">
            <a:extLst>
              <a:ext uri="{FF2B5EF4-FFF2-40B4-BE49-F238E27FC236}">
                <a16:creationId xmlns:a16="http://schemas.microsoft.com/office/drawing/2014/main" id="{33FF0301-8909-4AE4-8C58-2CB4C4ACE35A}"/>
              </a:ext>
            </a:extLst>
          </p:cNvPr>
          <p:cNvSpPr txBox="1">
            <a:spLocks noGrp="1"/>
          </p:cNvSpPr>
          <p:nvPr>
            <p:ph type="title" idx="4294967295"/>
          </p:nvPr>
        </p:nvSpPr>
        <p:spPr>
          <a:xfrm>
            <a:off x="457200" y="82076"/>
            <a:ext cx="8229600" cy="1528556"/>
          </a:xfrm>
        </p:spPr>
        <p:txBody>
          <a:bodyPr>
            <a:spAutoFit/>
          </a:bodyPr>
          <a:lstStyle/>
          <a:p>
            <a:pPr lvl="0"/>
            <a:r>
              <a:rPr lang="de-DE" sz="4000" b="1">
                <a:solidFill>
                  <a:srgbClr val="3366FF"/>
                </a:solidFill>
                <a:latin typeface="Verdana" pitchFamily="34"/>
              </a:rPr>
              <a:t>Wie berechnet man die Reizwerte? (Teil 2)</a:t>
            </a:r>
          </a:p>
        </p:txBody>
      </p:sp>
      <p:grpSp>
        <p:nvGrpSpPr>
          <p:cNvPr id="4" name="Gruppieren 3">
            <a:extLst>
              <a:ext uri="{FF2B5EF4-FFF2-40B4-BE49-F238E27FC236}">
                <a16:creationId xmlns:a16="http://schemas.microsoft.com/office/drawing/2014/main" id="{9271D7DA-BC97-45BF-A081-C1779C9833A3}"/>
              </a:ext>
            </a:extLst>
          </p:cNvPr>
          <p:cNvGrpSpPr/>
          <p:nvPr/>
        </p:nvGrpSpPr>
        <p:grpSpPr>
          <a:xfrm>
            <a:off x="179999" y="4068001"/>
            <a:ext cx="1799996" cy="1349635"/>
            <a:chOff x="179999" y="4068001"/>
            <a:chExt cx="1799996" cy="1349635"/>
          </a:xfrm>
        </p:grpSpPr>
        <p:sp>
          <p:nvSpPr>
            <p:cNvPr id="5" name="Freihandform: Form 4">
              <a:extLst>
                <a:ext uri="{FF2B5EF4-FFF2-40B4-BE49-F238E27FC236}">
                  <a16:creationId xmlns:a16="http://schemas.microsoft.com/office/drawing/2014/main" id="{D627EB2E-D999-4995-8B3B-53DB84849DF6}"/>
                </a:ext>
              </a:extLst>
            </p:cNvPr>
            <p:cNvSpPr/>
            <p:nvPr/>
          </p:nvSpPr>
          <p:spPr>
            <a:xfrm>
              <a:off x="179999" y="4068001"/>
              <a:ext cx="1799996" cy="115199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6" name="Freihandform: Form 5">
              <a:extLst>
                <a:ext uri="{FF2B5EF4-FFF2-40B4-BE49-F238E27FC236}">
                  <a16:creationId xmlns:a16="http://schemas.microsoft.com/office/drawing/2014/main" id="{BA0686E0-F8F9-4904-A511-B2B79C6572DA}"/>
                </a:ext>
              </a:extLst>
            </p:cNvPr>
            <p:cNvSpPr/>
            <p:nvPr/>
          </p:nvSpPr>
          <p:spPr>
            <a:xfrm>
              <a:off x="179999" y="4104000"/>
              <a:ext cx="1799996" cy="1313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Kreuz-Bube vorhanden</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ja/nein</a:t>
              </a:r>
            </a:p>
          </p:txBody>
        </p:sp>
      </p:grpSp>
      <p:grpSp>
        <p:nvGrpSpPr>
          <p:cNvPr id="7" name="Gruppieren 6">
            <a:extLst>
              <a:ext uri="{FF2B5EF4-FFF2-40B4-BE49-F238E27FC236}">
                <a16:creationId xmlns:a16="http://schemas.microsoft.com/office/drawing/2014/main" id="{36D606E4-433A-4E29-B5CF-8C7FA6DE72A6}"/>
              </a:ext>
            </a:extLst>
          </p:cNvPr>
          <p:cNvGrpSpPr/>
          <p:nvPr/>
        </p:nvGrpSpPr>
        <p:grpSpPr>
          <a:xfrm>
            <a:off x="2880003" y="3132002"/>
            <a:ext cx="1259997" cy="719998"/>
            <a:chOff x="2880003" y="3132002"/>
            <a:chExt cx="1259997" cy="719998"/>
          </a:xfrm>
        </p:grpSpPr>
        <p:sp>
          <p:nvSpPr>
            <p:cNvPr id="8" name="Freihandform: Form 7">
              <a:extLst>
                <a:ext uri="{FF2B5EF4-FFF2-40B4-BE49-F238E27FC236}">
                  <a16:creationId xmlns:a16="http://schemas.microsoft.com/office/drawing/2014/main" id="{923315DB-934E-4941-9D1B-49686245A883}"/>
                </a:ext>
              </a:extLst>
            </p:cNvPr>
            <p:cNvSpPr/>
            <p:nvPr/>
          </p:nvSpPr>
          <p:spPr>
            <a:xfrm>
              <a:off x="2880003" y="3132002"/>
              <a:ext cx="1259997" cy="7199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9" name="Freihandform: Form 8">
              <a:extLst>
                <a:ext uri="{FF2B5EF4-FFF2-40B4-BE49-F238E27FC236}">
                  <a16:creationId xmlns:a16="http://schemas.microsoft.com/office/drawing/2014/main" id="{96071D6B-B9C8-436F-A798-05EFBF2E3229}"/>
                </a:ext>
              </a:extLst>
            </p:cNvPr>
            <p:cNvSpPr/>
            <p:nvPr/>
          </p:nvSpPr>
          <p:spPr>
            <a:xfrm>
              <a:off x="2880003" y="3132002"/>
              <a:ext cx="1259997" cy="70380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mit</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Buben</a:t>
              </a:r>
            </a:p>
          </p:txBody>
        </p:sp>
      </p:grpSp>
      <p:grpSp>
        <p:nvGrpSpPr>
          <p:cNvPr id="10" name="Gruppieren 9">
            <a:extLst>
              <a:ext uri="{FF2B5EF4-FFF2-40B4-BE49-F238E27FC236}">
                <a16:creationId xmlns:a16="http://schemas.microsoft.com/office/drawing/2014/main" id="{64A4FCEC-C4B8-4B4B-8A82-1A25DAADAB22}"/>
              </a:ext>
            </a:extLst>
          </p:cNvPr>
          <p:cNvGrpSpPr/>
          <p:nvPr/>
        </p:nvGrpSpPr>
        <p:grpSpPr>
          <a:xfrm>
            <a:off x="2880003" y="5471998"/>
            <a:ext cx="1259997" cy="719998"/>
            <a:chOff x="2880003" y="5471998"/>
            <a:chExt cx="1259997" cy="719998"/>
          </a:xfrm>
        </p:grpSpPr>
        <p:sp>
          <p:nvSpPr>
            <p:cNvPr id="11" name="Freihandform: Form 10">
              <a:extLst>
                <a:ext uri="{FF2B5EF4-FFF2-40B4-BE49-F238E27FC236}">
                  <a16:creationId xmlns:a16="http://schemas.microsoft.com/office/drawing/2014/main" id="{A2B000EC-A15D-4603-8936-86441C46BEEE}"/>
                </a:ext>
              </a:extLst>
            </p:cNvPr>
            <p:cNvSpPr/>
            <p:nvPr/>
          </p:nvSpPr>
          <p:spPr>
            <a:xfrm>
              <a:off x="2880003" y="5471998"/>
              <a:ext cx="1259997" cy="7199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12" name="Freihandform: Form 11">
              <a:extLst>
                <a:ext uri="{FF2B5EF4-FFF2-40B4-BE49-F238E27FC236}">
                  <a16:creationId xmlns:a16="http://schemas.microsoft.com/office/drawing/2014/main" id="{826482AE-B6C6-43F3-B80B-D8B401849A6A}"/>
                </a:ext>
              </a:extLst>
            </p:cNvPr>
            <p:cNvSpPr/>
            <p:nvPr/>
          </p:nvSpPr>
          <p:spPr>
            <a:xfrm>
              <a:off x="2880003" y="5471998"/>
              <a:ext cx="1259997" cy="70380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ohne</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Buben</a:t>
              </a:r>
            </a:p>
          </p:txBody>
        </p:sp>
      </p:grpSp>
      <p:grpSp>
        <p:nvGrpSpPr>
          <p:cNvPr id="13" name="Gruppieren 12">
            <a:extLst>
              <a:ext uri="{FF2B5EF4-FFF2-40B4-BE49-F238E27FC236}">
                <a16:creationId xmlns:a16="http://schemas.microsoft.com/office/drawing/2014/main" id="{D7F382D7-13FB-403A-BAD5-33AA7532B034}"/>
              </a:ext>
            </a:extLst>
          </p:cNvPr>
          <p:cNvGrpSpPr/>
          <p:nvPr/>
        </p:nvGrpSpPr>
        <p:grpSpPr>
          <a:xfrm>
            <a:off x="4715999" y="2664003"/>
            <a:ext cx="4140000" cy="794878"/>
            <a:chOff x="4715999" y="2664003"/>
            <a:chExt cx="4140000" cy="794878"/>
          </a:xfrm>
        </p:grpSpPr>
        <p:sp>
          <p:nvSpPr>
            <p:cNvPr id="14" name="Freihandform: Form 13">
              <a:extLst>
                <a:ext uri="{FF2B5EF4-FFF2-40B4-BE49-F238E27FC236}">
                  <a16:creationId xmlns:a16="http://schemas.microsoft.com/office/drawing/2014/main" id="{8D162EE4-D058-4405-97CB-C3151B9DAB93}"/>
                </a:ext>
              </a:extLst>
            </p:cNvPr>
            <p:cNvSpPr/>
            <p:nvPr/>
          </p:nvSpPr>
          <p:spPr>
            <a:xfrm>
              <a:off x="4751999" y="2664003"/>
              <a:ext cx="4068001" cy="7199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15" name="Freihandform: Form 14">
              <a:extLst>
                <a:ext uri="{FF2B5EF4-FFF2-40B4-BE49-F238E27FC236}">
                  <a16:creationId xmlns:a16="http://schemas.microsoft.com/office/drawing/2014/main" id="{C7911524-7366-49FB-8C75-9A17D2D4FF38}"/>
                </a:ext>
              </a:extLst>
            </p:cNvPr>
            <p:cNvSpPr/>
            <p:nvPr/>
          </p:nvSpPr>
          <p:spPr>
            <a:xfrm>
              <a:off x="4715999" y="2664003"/>
              <a:ext cx="4140000" cy="79487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Mit Einem (Buben), Spiel 2</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 </a:t>
              </a:r>
              <a:r>
                <a:rPr lang="de-DE" sz="2000" b="1" i="0" u="none" strike="noStrike" kern="1200" cap="none" spc="0" baseline="0">
                  <a:solidFill>
                    <a:srgbClr val="FF0000"/>
                  </a:solidFill>
                  <a:uFillTx/>
                  <a:latin typeface="Verdana" pitchFamily="34"/>
                  <a:ea typeface="Arial" pitchFamily="2"/>
                  <a:cs typeface="Arial" pitchFamily="2"/>
                </a:rPr>
                <a:t>Stufe 2</a:t>
              </a:r>
            </a:p>
          </p:txBody>
        </p:sp>
      </p:grpSp>
      <p:grpSp>
        <p:nvGrpSpPr>
          <p:cNvPr id="16" name="Gruppieren 15">
            <a:extLst>
              <a:ext uri="{FF2B5EF4-FFF2-40B4-BE49-F238E27FC236}">
                <a16:creationId xmlns:a16="http://schemas.microsoft.com/office/drawing/2014/main" id="{E94561C9-9DA9-4E98-B4E4-1BDC333C3435}"/>
              </a:ext>
            </a:extLst>
          </p:cNvPr>
          <p:cNvGrpSpPr/>
          <p:nvPr/>
        </p:nvGrpSpPr>
        <p:grpSpPr>
          <a:xfrm>
            <a:off x="4715999" y="3528002"/>
            <a:ext cx="4140000" cy="794878"/>
            <a:chOff x="4715999" y="3528002"/>
            <a:chExt cx="4140000" cy="794878"/>
          </a:xfrm>
        </p:grpSpPr>
        <p:sp>
          <p:nvSpPr>
            <p:cNvPr id="17" name="Freihandform: Form 16">
              <a:extLst>
                <a:ext uri="{FF2B5EF4-FFF2-40B4-BE49-F238E27FC236}">
                  <a16:creationId xmlns:a16="http://schemas.microsoft.com/office/drawing/2014/main" id="{DF0A7158-7B93-4121-A079-40EE5CB448E3}"/>
                </a:ext>
              </a:extLst>
            </p:cNvPr>
            <p:cNvSpPr/>
            <p:nvPr/>
          </p:nvSpPr>
          <p:spPr>
            <a:xfrm>
              <a:off x="4751999" y="3528002"/>
              <a:ext cx="4068001" cy="7199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18" name="Freihandform: Form 17">
              <a:extLst>
                <a:ext uri="{FF2B5EF4-FFF2-40B4-BE49-F238E27FC236}">
                  <a16:creationId xmlns:a16="http://schemas.microsoft.com/office/drawing/2014/main" id="{A05F1A85-D84D-47BB-BA9A-1E62AE25BFFF}"/>
                </a:ext>
              </a:extLst>
            </p:cNvPr>
            <p:cNvSpPr/>
            <p:nvPr/>
          </p:nvSpPr>
          <p:spPr>
            <a:xfrm>
              <a:off x="4715999" y="3528002"/>
              <a:ext cx="4140000" cy="79487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Mit Zwei (Buben), Spiel 3</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 </a:t>
              </a:r>
              <a:r>
                <a:rPr lang="de-DE" sz="2000" b="1" i="0" u="none" strike="noStrike" kern="1200" cap="none" spc="0" baseline="0">
                  <a:solidFill>
                    <a:srgbClr val="FF0000"/>
                  </a:solidFill>
                  <a:uFillTx/>
                  <a:latin typeface="Verdana" pitchFamily="34"/>
                  <a:ea typeface="Arial" pitchFamily="2"/>
                  <a:cs typeface="Arial" pitchFamily="2"/>
                </a:rPr>
                <a:t>Stufe 3</a:t>
              </a:r>
            </a:p>
          </p:txBody>
        </p:sp>
      </p:grpSp>
      <p:grpSp>
        <p:nvGrpSpPr>
          <p:cNvPr id="19" name="Gruppieren 18">
            <a:extLst>
              <a:ext uri="{FF2B5EF4-FFF2-40B4-BE49-F238E27FC236}">
                <a16:creationId xmlns:a16="http://schemas.microsoft.com/office/drawing/2014/main" id="{AA09AA94-A85D-4B2F-934F-0272B797491B}"/>
              </a:ext>
            </a:extLst>
          </p:cNvPr>
          <p:cNvGrpSpPr/>
          <p:nvPr/>
        </p:nvGrpSpPr>
        <p:grpSpPr>
          <a:xfrm>
            <a:off x="4715999" y="5003999"/>
            <a:ext cx="4140000" cy="794878"/>
            <a:chOff x="4715999" y="5003999"/>
            <a:chExt cx="4140000" cy="794878"/>
          </a:xfrm>
        </p:grpSpPr>
        <p:sp>
          <p:nvSpPr>
            <p:cNvPr id="20" name="Freihandform: Form 19">
              <a:extLst>
                <a:ext uri="{FF2B5EF4-FFF2-40B4-BE49-F238E27FC236}">
                  <a16:creationId xmlns:a16="http://schemas.microsoft.com/office/drawing/2014/main" id="{FD8305C2-93D5-4685-A25A-9BBE6E34A277}"/>
                </a:ext>
              </a:extLst>
            </p:cNvPr>
            <p:cNvSpPr/>
            <p:nvPr/>
          </p:nvSpPr>
          <p:spPr>
            <a:xfrm>
              <a:off x="4751999" y="5003999"/>
              <a:ext cx="4068001" cy="7199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21" name="Freihandform: Form 20">
              <a:extLst>
                <a:ext uri="{FF2B5EF4-FFF2-40B4-BE49-F238E27FC236}">
                  <a16:creationId xmlns:a16="http://schemas.microsoft.com/office/drawing/2014/main" id="{78706BFC-3416-4F26-86FD-89EECAD79169}"/>
                </a:ext>
              </a:extLst>
            </p:cNvPr>
            <p:cNvSpPr/>
            <p:nvPr/>
          </p:nvSpPr>
          <p:spPr>
            <a:xfrm>
              <a:off x="4715999" y="5003999"/>
              <a:ext cx="4140000" cy="79487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Ohne Einem (Buben), Spiel 2</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 </a:t>
              </a:r>
              <a:r>
                <a:rPr lang="de-DE" sz="2000" b="1" i="0" u="none" strike="noStrike" kern="1200" cap="none" spc="0" baseline="0">
                  <a:solidFill>
                    <a:srgbClr val="FF0000"/>
                  </a:solidFill>
                  <a:uFillTx/>
                  <a:latin typeface="Verdana" pitchFamily="34"/>
                  <a:ea typeface="Arial" pitchFamily="2"/>
                  <a:cs typeface="Arial" pitchFamily="2"/>
                </a:rPr>
                <a:t>Stufe 2</a:t>
              </a:r>
            </a:p>
          </p:txBody>
        </p:sp>
      </p:grpSp>
      <p:grpSp>
        <p:nvGrpSpPr>
          <p:cNvPr id="22" name="Gruppieren 21">
            <a:extLst>
              <a:ext uri="{FF2B5EF4-FFF2-40B4-BE49-F238E27FC236}">
                <a16:creationId xmlns:a16="http://schemas.microsoft.com/office/drawing/2014/main" id="{87EE1C04-36B0-408E-875A-6E276F3C7E59}"/>
              </a:ext>
            </a:extLst>
          </p:cNvPr>
          <p:cNvGrpSpPr/>
          <p:nvPr/>
        </p:nvGrpSpPr>
        <p:grpSpPr>
          <a:xfrm>
            <a:off x="4715999" y="5867997"/>
            <a:ext cx="4140000" cy="794878"/>
            <a:chOff x="4715999" y="5867997"/>
            <a:chExt cx="4140000" cy="794878"/>
          </a:xfrm>
        </p:grpSpPr>
        <p:sp>
          <p:nvSpPr>
            <p:cNvPr id="23" name="Freihandform: Form 22">
              <a:extLst>
                <a:ext uri="{FF2B5EF4-FFF2-40B4-BE49-F238E27FC236}">
                  <a16:creationId xmlns:a16="http://schemas.microsoft.com/office/drawing/2014/main" id="{88A4A054-B326-46FB-9CEC-54452E0A1347}"/>
                </a:ext>
              </a:extLst>
            </p:cNvPr>
            <p:cNvSpPr/>
            <p:nvPr/>
          </p:nvSpPr>
          <p:spPr>
            <a:xfrm>
              <a:off x="4751999" y="5867997"/>
              <a:ext cx="4068001" cy="7199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366FF">
                <a:alpha val="64000"/>
              </a:srgbClr>
            </a:solidFill>
            <a:ln w="9363" cap="flat">
              <a:solidFill>
                <a:srgbClr val="000000"/>
              </a:solidFill>
              <a:prstDash val="solid"/>
              <a:miter/>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Arial" pitchFamily="2"/>
                <a:cs typeface="Arial" pitchFamily="2"/>
              </a:endParaRPr>
            </a:p>
          </p:txBody>
        </p:sp>
        <p:sp>
          <p:nvSpPr>
            <p:cNvPr id="24" name="Freihandform: Form 23">
              <a:extLst>
                <a:ext uri="{FF2B5EF4-FFF2-40B4-BE49-F238E27FC236}">
                  <a16:creationId xmlns:a16="http://schemas.microsoft.com/office/drawing/2014/main" id="{554DE58B-03DA-4EB7-A651-97B6DA8FD0A5}"/>
                </a:ext>
              </a:extLst>
            </p:cNvPr>
            <p:cNvSpPr/>
            <p:nvPr/>
          </p:nvSpPr>
          <p:spPr>
            <a:xfrm>
              <a:off x="4715999" y="5867997"/>
              <a:ext cx="4140000" cy="79487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Ohne Zwei (Buben), Spiel 3</a:t>
              </a:r>
            </a:p>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Arial" pitchFamily="2"/>
                  <a:cs typeface="Arial" pitchFamily="2"/>
                </a:rPr>
                <a:t>= </a:t>
              </a:r>
              <a:r>
                <a:rPr lang="de-DE" sz="2000" b="1" i="0" u="none" strike="noStrike" kern="1200" cap="none" spc="0" baseline="0">
                  <a:solidFill>
                    <a:srgbClr val="FF0000"/>
                  </a:solidFill>
                  <a:uFillTx/>
                  <a:latin typeface="Verdana" pitchFamily="34"/>
                  <a:ea typeface="Arial" pitchFamily="2"/>
                  <a:cs typeface="Arial" pitchFamily="2"/>
                </a:rPr>
                <a:t>Stufe 3</a:t>
              </a:r>
            </a:p>
          </p:txBody>
        </p:sp>
      </p:grpSp>
      <p:cxnSp>
        <p:nvCxnSpPr>
          <p:cNvPr id="25" name="Verbinder: gewinkelt 24">
            <a:extLst>
              <a:ext uri="{FF2B5EF4-FFF2-40B4-BE49-F238E27FC236}">
                <a16:creationId xmlns:a16="http://schemas.microsoft.com/office/drawing/2014/main" id="{10A44052-11F1-4660-A25E-E9D86060663B}"/>
              </a:ext>
            </a:extLst>
          </p:cNvPr>
          <p:cNvCxnSpPr/>
          <p:nvPr/>
        </p:nvCxnSpPr>
        <p:spPr>
          <a:xfrm>
            <a:off x="1979996" y="4607999"/>
            <a:ext cx="900007" cy="1223998"/>
          </a:xfrm>
          <a:prstGeom prst="bentConnector3">
            <a:avLst/>
          </a:prstGeom>
          <a:noFill/>
          <a:ln w="35999" cap="flat">
            <a:solidFill>
              <a:srgbClr val="000000"/>
            </a:solidFill>
            <a:prstDash val="solid"/>
            <a:bevel/>
            <a:tailEnd type="arrow"/>
          </a:ln>
        </p:spPr>
      </p:cxnSp>
      <p:cxnSp>
        <p:nvCxnSpPr>
          <p:cNvPr id="26" name="Verbinder: gewinkelt 25">
            <a:extLst>
              <a:ext uri="{FF2B5EF4-FFF2-40B4-BE49-F238E27FC236}">
                <a16:creationId xmlns:a16="http://schemas.microsoft.com/office/drawing/2014/main" id="{A924BDA5-8F1C-4695-9E6A-53A4A6375E5B}"/>
              </a:ext>
            </a:extLst>
          </p:cNvPr>
          <p:cNvCxnSpPr/>
          <p:nvPr/>
        </p:nvCxnSpPr>
        <p:spPr>
          <a:xfrm flipV="1">
            <a:off x="1979996" y="3492002"/>
            <a:ext cx="900007" cy="1115997"/>
          </a:xfrm>
          <a:prstGeom prst="bentConnector3">
            <a:avLst/>
          </a:prstGeom>
          <a:noFill/>
          <a:ln w="35999" cap="flat">
            <a:solidFill>
              <a:srgbClr val="000000"/>
            </a:solidFill>
            <a:prstDash val="solid"/>
            <a:bevel/>
            <a:tailEnd type="arrow"/>
          </a:ln>
        </p:spPr>
      </p:cxnSp>
      <p:cxnSp>
        <p:nvCxnSpPr>
          <p:cNvPr id="27" name="Verbinder: gewinkelt 26">
            <a:extLst>
              <a:ext uri="{FF2B5EF4-FFF2-40B4-BE49-F238E27FC236}">
                <a16:creationId xmlns:a16="http://schemas.microsoft.com/office/drawing/2014/main" id="{E2159DBD-5B16-4823-BD7B-D0B592D468BB}"/>
              </a:ext>
            </a:extLst>
          </p:cNvPr>
          <p:cNvCxnSpPr/>
          <p:nvPr/>
        </p:nvCxnSpPr>
        <p:spPr>
          <a:xfrm flipV="1">
            <a:off x="4140000" y="3061438"/>
            <a:ext cx="575999" cy="430564"/>
          </a:xfrm>
          <a:prstGeom prst="bentConnector3">
            <a:avLst/>
          </a:prstGeom>
          <a:noFill/>
          <a:ln w="35999" cap="flat">
            <a:solidFill>
              <a:srgbClr val="000000"/>
            </a:solidFill>
            <a:prstDash val="solid"/>
            <a:bevel/>
            <a:tailEnd type="arrow"/>
          </a:ln>
        </p:spPr>
      </p:cxnSp>
      <p:cxnSp>
        <p:nvCxnSpPr>
          <p:cNvPr id="28" name="Verbinder: gewinkelt 27">
            <a:extLst>
              <a:ext uri="{FF2B5EF4-FFF2-40B4-BE49-F238E27FC236}">
                <a16:creationId xmlns:a16="http://schemas.microsoft.com/office/drawing/2014/main" id="{A71C0A95-5E90-45CC-B888-370090E6CC3A}"/>
              </a:ext>
            </a:extLst>
          </p:cNvPr>
          <p:cNvCxnSpPr/>
          <p:nvPr/>
        </p:nvCxnSpPr>
        <p:spPr>
          <a:xfrm>
            <a:off x="4140000" y="3492002"/>
            <a:ext cx="575999" cy="433434"/>
          </a:xfrm>
          <a:prstGeom prst="bentConnector3">
            <a:avLst/>
          </a:prstGeom>
          <a:noFill/>
          <a:ln w="35999" cap="flat">
            <a:solidFill>
              <a:srgbClr val="000000"/>
            </a:solidFill>
            <a:prstDash val="solid"/>
            <a:bevel/>
            <a:tailEnd type="arrow"/>
          </a:ln>
        </p:spPr>
      </p:cxnSp>
      <p:cxnSp>
        <p:nvCxnSpPr>
          <p:cNvPr id="29" name="Verbinder: gewinkelt 28">
            <a:extLst>
              <a:ext uri="{FF2B5EF4-FFF2-40B4-BE49-F238E27FC236}">
                <a16:creationId xmlns:a16="http://schemas.microsoft.com/office/drawing/2014/main" id="{F9F16096-F6BC-42C8-9677-F69F2AC6B79D}"/>
              </a:ext>
            </a:extLst>
          </p:cNvPr>
          <p:cNvCxnSpPr/>
          <p:nvPr/>
        </p:nvCxnSpPr>
        <p:spPr>
          <a:xfrm flipV="1">
            <a:off x="4140000" y="5401443"/>
            <a:ext cx="575999" cy="430554"/>
          </a:xfrm>
          <a:prstGeom prst="bentConnector3">
            <a:avLst/>
          </a:prstGeom>
          <a:noFill/>
          <a:ln w="35999" cap="flat">
            <a:solidFill>
              <a:srgbClr val="000000"/>
            </a:solidFill>
            <a:prstDash val="solid"/>
            <a:bevel/>
            <a:tailEnd type="arrow"/>
          </a:ln>
        </p:spPr>
      </p:cxnSp>
      <p:cxnSp>
        <p:nvCxnSpPr>
          <p:cNvPr id="30" name="Verbinder: gewinkelt 29">
            <a:extLst>
              <a:ext uri="{FF2B5EF4-FFF2-40B4-BE49-F238E27FC236}">
                <a16:creationId xmlns:a16="http://schemas.microsoft.com/office/drawing/2014/main" id="{59D8A237-31D3-4597-B5A0-F4E2B3A2A5E7}"/>
              </a:ext>
            </a:extLst>
          </p:cNvPr>
          <p:cNvCxnSpPr/>
          <p:nvPr/>
        </p:nvCxnSpPr>
        <p:spPr>
          <a:xfrm>
            <a:off x="4140000" y="5831997"/>
            <a:ext cx="575999" cy="433444"/>
          </a:xfrm>
          <a:prstGeom prst="bentConnector3">
            <a:avLst/>
          </a:prstGeom>
          <a:noFill/>
          <a:ln w="35999" cap="flat">
            <a:solidFill>
              <a:srgbClr val="000000"/>
            </a:solidFill>
            <a:prstDash val="solid"/>
            <a:bevel/>
            <a:tailEnd type="arrow"/>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0"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0" fill="hold">
                                          <p:stCondLst>
                                            <p:cond delay="0"/>
                                          </p:stCondLst>
                                        </p:cTn>
                                        <p:tgtEl>
                                          <p:spTgt spid="7"/>
                                        </p:tgtEl>
                                        <p:attrNameLst>
                                          <p:attrName>style.visibility</p:attrName>
                                        </p:attrNameLst>
                                      </p:cBhvr>
                                      <p:to>
                                        <p:strVal val="visible"/>
                                      </p:to>
                                    </p:set>
                                    <p:animEffect transition="in" filter="wedg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0" fill="hold">
                                          <p:stCondLst>
                                            <p:cond delay="0"/>
                                          </p:stCondLst>
                                        </p:cTn>
                                        <p:tgtEl>
                                          <p:spTgt spid="25"/>
                                        </p:tgtEl>
                                        <p:attrNameLst>
                                          <p:attrName>style.visibility</p:attrName>
                                        </p:attrNameLst>
                                      </p:cBhvr>
                                      <p:to>
                                        <p:strVal val="visible"/>
                                      </p:to>
                                    </p:set>
                                    <p:animEffect transition="in" filter="wheel(2)">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0" fill="hold">
                                          <p:stCondLst>
                                            <p:cond delay="0"/>
                                          </p:stCondLst>
                                        </p:cTn>
                                        <p:tgtEl>
                                          <p:spTgt spid="10"/>
                                        </p:tgtEl>
                                        <p:attrNameLst>
                                          <p:attrName>style.visibility</p:attrName>
                                        </p:attrNameLst>
                                      </p:cBhvr>
                                      <p:to>
                                        <p:strVal val="visible"/>
                                      </p:to>
                                    </p:set>
                                    <p:animEffect transition="in" filter="plus(ou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0" fill="hold">
                                          <p:stCondLst>
                                            <p:cond delay="0"/>
                                          </p:stCondLst>
                                        </p:cTn>
                                        <p:tgtEl>
                                          <p:spTgt spid="13"/>
                                        </p:tgtEl>
                                        <p:attrNameLst>
                                          <p:attrName>style.visibility</p:attrName>
                                        </p:attrNameLst>
                                      </p:cBhvr>
                                      <p:to>
                                        <p:strVal val="visible"/>
                                      </p:to>
                                    </p:set>
                                    <p:animEffect transition="in" filter="plus(ou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0" fill="hold">
                                          <p:stCondLst>
                                            <p:cond delay="0"/>
                                          </p:stCondLst>
                                        </p:cTn>
                                        <p:tgtEl>
                                          <p:spTgt spid="28"/>
                                        </p:tgtEl>
                                        <p:attrNameLst>
                                          <p:attrName>style.visibility</p:attrName>
                                        </p:attrNameLst>
                                      </p:cBhvr>
                                      <p:to>
                                        <p:strVal val="visible"/>
                                      </p:to>
                                    </p:set>
                                    <p:animEffect transition="in" filter="wedg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Class="entr"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ox(in)">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Class="entr"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ox(in)">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459437D-597F-4F5B-AF5D-CE3EAF4E05C1}"/>
              </a:ext>
            </a:extLst>
          </p:cNvPr>
          <p:cNvGrpSpPr/>
          <p:nvPr/>
        </p:nvGrpSpPr>
        <p:grpSpPr>
          <a:xfrm>
            <a:off x="401037" y="2652116"/>
            <a:ext cx="8342281" cy="1218959"/>
            <a:chOff x="401037" y="2652116"/>
            <a:chExt cx="8342281" cy="1218959"/>
          </a:xfrm>
        </p:grpSpPr>
        <p:pic>
          <p:nvPicPr>
            <p:cNvPr id="3" name="">
              <a:extLst>
                <a:ext uri="{FF2B5EF4-FFF2-40B4-BE49-F238E27FC236}">
                  <a16:creationId xmlns:a16="http://schemas.microsoft.com/office/drawing/2014/main" id="{30252705-458C-4E88-AEDE-8025F64F27F2}"/>
                </a:ext>
              </a:extLst>
            </p:cNvPr>
            <p:cNvPicPr>
              <a:picLocks noChangeAspect="1"/>
            </p:cNvPicPr>
            <p:nvPr/>
          </p:nvPicPr>
          <p:blipFill>
            <a:blip r:embed="rId3">
              <a:lum/>
              <a:alphaModFix/>
            </a:blip>
            <a:srcRect/>
            <a:stretch>
              <a:fillRect/>
            </a:stretch>
          </p:blipFill>
          <p:spPr>
            <a:xfrm>
              <a:off x="401037" y="2652116"/>
              <a:ext cx="800282" cy="1218959"/>
            </a:xfrm>
            <a:prstGeom prst="rect">
              <a:avLst/>
            </a:prstGeom>
            <a:noFill/>
            <a:ln cap="flat">
              <a:noFill/>
            </a:ln>
          </p:spPr>
        </p:pic>
        <p:pic>
          <p:nvPicPr>
            <p:cNvPr id="4" name="">
              <a:extLst>
                <a:ext uri="{FF2B5EF4-FFF2-40B4-BE49-F238E27FC236}">
                  <a16:creationId xmlns:a16="http://schemas.microsoft.com/office/drawing/2014/main" id="{3CA01903-C651-4AE4-BEEB-5EA1F1882542}"/>
                </a:ext>
              </a:extLst>
            </p:cNvPr>
            <p:cNvPicPr>
              <a:picLocks noChangeAspect="1"/>
            </p:cNvPicPr>
            <p:nvPr/>
          </p:nvPicPr>
          <p:blipFill>
            <a:blip r:embed="rId4">
              <a:lum/>
              <a:alphaModFix/>
            </a:blip>
            <a:srcRect/>
            <a:stretch>
              <a:fillRect/>
            </a:stretch>
          </p:blipFill>
          <p:spPr>
            <a:xfrm>
              <a:off x="1239121" y="2652116"/>
              <a:ext cx="798481" cy="1218959"/>
            </a:xfrm>
            <a:prstGeom prst="rect">
              <a:avLst/>
            </a:prstGeom>
            <a:noFill/>
            <a:ln cap="flat">
              <a:noFill/>
            </a:ln>
          </p:spPr>
        </p:pic>
        <p:pic>
          <p:nvPicPr>
            <p:cNvPr id="5" name="">
              <a:extLst>
                <a:ext uri="{FF2B5EF4-FFF2-40B4-BE49-F238E27FC236}">
                  <a16:creationId xmlns:a16="http://schemas.microsoft.com/office/drawing/2014/main" id="{FB0B8783-C7AD-4C52-93F2-57F3D56A727F}"/>
                </a:ext>
              </a:extLst>
            </p:cNvPr>
            <p:cNvPicPr>
              <a:picLocks noChangeAspect="1"/>
            </p:cNvPicPr>
            <p:nvPr/>
          </p:nvPicPr>
          <p:blipFill>
            <a:blip r:embed="rId5">
              <a:lum/>
              <a:alphaModFix/>
            </a:blip>
            <a:srcRect/>
            <a:stretch>
              <a:fillRect/>
            </a:stretch>
          </p:blipFill>
          <p:spPr>
            <a:xfrm>
              <a:off x="4592162" y="2652116"/>
              <a:ext cx="799917" cy="1218959"/>
            </a:xfrm>
            <a:prstGeom prst="rect">
              <a:avLst/>
            </a:prstGeom>
            <a:noFill/>
            <a:ln cap="flat">
              <a:noFill/>
            </a:ln>
          </p:spPr>
        </p:pic>
        <p:pic>
          <p:nvPicPr>
            <p:cNvPr id="6" name="">
              <a:extLst>
                <a:ext uri="{FF2B5EF4-FFF2-40B4-BE49-F238E27FC236}">
                  <a16:creationId xmlns:a16="http://schemas.microsoft.com/office/drawing/2014/main" id="{A3D9D2E5-A52A-4997-BA39-C1A56D95A9F7}"/>
                </a:ext>
              </a:extLst>
            </p:cNvPr>
            <p:cNvPicPr>
              <a:picLocks noChangeAspect="1"/>
            </p:cNvPicPr>
            <p:nvPr/>
          </p:nvPicPr>
          <p:blipFill>
            <a:blip r:embed="rId6">
              <a:lum/>
              <a:alphaModFix/>
            </a:blip>
            <a:srcRect/>
            <a:stretch>
              <a:fillRect/>
            </a:stretch>
          </p:blipFill>
          <p:spPr>
            <a:xfrm>
              <a:off x="3753721" y="2652116"/>
              <a:ext cx="803519" cy="1218959"/>
            </a:xfrm>
            <a:prstGeom prst="rect">
              <a:avLst/>
            </a:prstGeom>
            <a:noFill/>
            <a:ln cap="flat">
              <a:noFill/>
            </a:ln>
          </p:spPr>
        </p:pic>
        <p:pic>
          <p:nvPicPr>
            <p:cNvPr id="7" name="">
              <a:extLst>
                <a:ext uri="{FF2B5EF4-FFF2-40B4-BE49-F238E27FC236}">
                  <a16:creationId xmlns:a16="http://schemas.microsoft.com/office/drawing/2014/main" id="{3762B2E8-9AD9-40B1-8918-CE72E9FB2E27}"/>
                </a:ext>
              </a:extLst>
            </p:cNvPr>
            <p:cNvPicPr>
              <a:picLocks noChangeAspect="1"/>
            </p:cNvPicPr>
            <p:nvPr/>
          </p:nvPicPr>
          <p:blipFill>
            <a:blip r:embed="rId7">
              <a:lum/>
              <a:alphaModFix/>
            </a:blip>
            <a:srcRect/>
            <a:stretch>
              <a:fillRect/>
            </a:stretch>
          </p:blipFill>
          <p:spPr>
            <a:xfrm>
              <a:off x="2915637" y="2652116"/>
              <a:ext cx="798481" cy="1218959"/>
            </a:xfrm>
            <a:prstGeom prst="rect">
              <a:avLst/>
            </a:prstGeom>
            <a:noFill/>
            <a:ln cap="flat">
              <a:noFill/>
            </a:ln>
          </p:spPr>
        </p:pic>
        <p:pic>
          <p:nvPicPr>
            <p:cNvPr id="8" name="">
              <a:extLst>
                <a:ext uri="{FF2B5EF4-FFF2-40B4-BE49-F238E27FC236}">
                  <a16:creationId xmlns:a16="http://schemas.microsoft.com/office/drawing/2014/main" id="{B3F530C4-6BC0-434E-A93E-5555C0767EA3}"/>
                </a:ext>
              </a:extLst>
            </p:cNvPr>
            <p:cNvPicPr>
              <a:picLocks noChangeAspect="1"/>
            </p:cNvPicPr>
            <p:nvPr/>
          </p:nvPicPr>
          <p:blipFill>
            <a:blip r:embed="rId8">
              <a:lum/>
              <a:alphaModFix/>
            </a:blip>
            <a:srcRect/>
            <a:stretch>
              <a:fillRect/>
            </a:stretch>
          </p:blipFill>
          <p:spPr>
            <a:xfrm>
              <a:off x="2077562" y="2652116"/>
              <a:ext cx="799917" cy="1218959"/>
            </a:xfrm>
            <a:prstGeom prst="rect">
              <a:avLst/>
            </a:prstGeom>
            <a:noFill/>
            <a:ln cap="flat">
              <a:noFill/>
            </a:ln>
          </p:spPr>
        </p:pic>
        <p:pic>
          <p:nvPicPr>
            <p:cNvPr id="9" name="">
              <a:extLst>
                <a:ext uri="{FF2B5EF4-FFF2-40B4-BE49-F238E27FC236}">
                  <a16:creationId xmlns:a16="http://schemas.microsoft.com/office/drawing/2014/main" id="{949C3DFB-AF08-4799-8E7D-4E11FF355C45}"/>
                </a:ext>
              </a:extLst>
            </p:cNvPr>
            <p:cNvPicPr>
              <a:picLocks noChangeAspect="1"/>
            </p:cNvPicPr>
            <p:nvPr/>
          </p:nvPicPr>
          <p:blipFill>
            <a:blip r:embed="rId9">
              <a:lum/>
              <a:alphaModFix/>
            </a:blip>
            <a:srcRect/>
            <a:stretch>
              <a:fillRect/>
            </a:stretch>
          </p:blipFill>
          <p:spPr>
            <a:xfrm>
              <a:off x="7944837" y="2652116"/>
              <a:ext cx="798481" cy="1218959"/>
            </a:xfrm>
            <a:prstGeom prst="rect">
              <a:avLst/>
            </a:prstGeom>
            <a:noFill/>
            <a:ln cap="flat">
              <a:noFill/>
            </a:ln>
          </p:spPr>
        </p:pic>
        <p:pic>
          <p:nvPicPr>
            <p:cNvPr id="10" name="">
              <a:extLst>
                <a:ext uri="{FF2B5EF4-FFF2-40B4-BE49-F238E27FC236}">
                  <a16:creationId xmlns:a16="http://schemas.microsoft.com/office/drawing/2014/main" id="{424DC969-88A2-4FBD-828E-9F806E7790E0}"/>
                </a:ext>
              </a:extLst>
            </p:cNvPr>
            <p:cNvPicPr>
              <a:picLocks noChangeAspect="1"/>
            </p:cNvPicPr>
            <p:nvPr/>
          </p:nvPicPr>
          <p:blipFill>
            <a:blip r:embed="rId10">
              <a:lum/>
              <a:alphaModFix/>
            </a:blip>
            <a:srcRect/>
            <a:stretch>
              <a:fillRect/>
            </a:stretch>
          </p:blipFill>
          <p:spPr>
            <a:xfrm>
              <a:off x="7106762" y="2652116"/>
              <a:ext cx="798481" cy="1218959"/>
            </a:xfrm>
            <a:prstGeom prst="rect">
              <a:avLst/>
            </a:prstGeom>
            <a:noFill/>
            <a:ln cap="flat">
              <a:noFill/>
            </a:ln>
          </p:spPr>
        </p:pic>
        <p:pic>
          <p:nvPicPr>
            <p:cNvPr id="11" name="">
              <a:extLst>
                <a:ext uri="{FF2B5EF4-FFF2-40B4-BE49-F238E27FC236}">
                  <a16:creationId xmlns:a16="http://schemas.microsoft.com/office/drawing/2014/main" id="{8DA179C9-2D36-47DA-8EEC-91A226D4C094}"/>
                </a:ext>
              </a:extLst>
            </p:cNvPr>
            <p:cNvPicPr>
              <a:picLocks noChangeAspect="1"/>
            </p:cNvPicPr>
            <p:nvPr/>
          </p:nvPicPr>
          <p:blipFill>
            <a:blip r:embed="rId11">
              <a:lum/>
              <a:alphaModFix/>
            </a:blip>
            <a:srcRect/>
            <a:stretch>
              <a:fillRect/>
            </a:stretch>
          </p:blipFill>
          <p:spPr>
            <a:xfrm>
              <a:off x="6268321" y="2652116"/>
              <a:ext cx="801718" cy="1218959"/>
            </a:xfrm>
            <a:prstGeom prst="rect">
              <a:avLst/>
            </a:prstGeom>
            <a:noFill/>
            <a:ln cap="flat">
              <a:noFill/>
            </a:ln>
          </p:spPr>
        </p:pic>
        <p:pic>
          <p:nvPicPr>
            <p:cNvPr id="12" name="">
              <a:extLst>
                <a:ext uri="{FF2B5EF4-FFF2-40B4-BE49-F238E27FC236}">
                  <a16:creationId xmlns:a16="http://schemas.microsoft.com/office/drawing/2014/main" id="{177EC06E-2EC3-4A02-A8B1-ED6087B33909}"/>
                </a:ext>
              </a:extLst>
            </p:cNvPr>
            <p:cNvPicPr>
              <a:picLocks noChangeAspect="1"/>
            </p:cNvPicPr>
            <p:nvPr/>
          </p:nvPicPr>
          <p:blipFill>
            <a:blip r:embed="rId12">
              <a:lum/>
              <a:alphaModFix/>
            </a:blip>
            <a:srcRect/>
            <a:stretch>
              <a:fillRect/>
            </a:stretch>
          </p:blipFill>
          <p:spPr>
            <a:xfrm>
              <a:off x="5430237" y="2652116"/>
              <a:ext cx="800282" cy="1218959"/>
            </a:xfrm>
            <a:prstGeom prst="rect">
              <a:avLst/>
            </a:prstGeom>
            <a:noFill/>
            <a:ln cap="flat">
              <a:noFill/>
            </a:ln>
          </p:spPr>
        </p:pic>
      </p:grpSp>
      <p:sp>
        <p:nvSpPr>
          <p:cNvPr id="13" name="Freihandform: Form 12">
            <a:extLst>
              <a:ext uri="{FF2B5EF4-FFF2-40B4-BE49-F238E27FC236}">
                <a16:creationId xmlns:a16="http://schemas.microsoft.com/office/drawing/2014/main" id="{355BE5B9-548F-4416-BDDC-971B72D7749E}"/>
              </a:ext>
            </a:extLst>
          </p:cNvPr>
          <p:cNvSpPr/>
          <p:nvPr/>
        </p:nvSpPr>
        <p:spPr>
          <a:xfrm>
            <a:off x="404283" y="4059003"/>
            <a:ext cx="8534515" cy="249300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Reizwert:</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einem (Buben)</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zwei (Stufe 2)</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mal Karo (9)</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Ergibt den Reizwert </a:t>
            </a:r>
            <a:r>
              <a:rPr lang="de-DE" sz="2400" b="0" i="0" u="none" strike="noStrike" kern="1200" cap="none" spc="0" baseline="0">
                <a:solidFill>
                  <a:srgbClr val="FF0000"/>
                </a:solidFill>
                <a:uFillTx/>
                <a:latin typeface="Verdana" pitchFamily="34"/>
                <a:ea typeface="Lucida Sans Unicode" pitchFamily="2"/>
                <a:cs typeface="Tahoma" pitchFamily="2"/>
              </a:rPr>
              <a:t>18</a:t>
            </a:r>
          </a:p>
        </p:txBody>
      </p:sp>
      <p:sp>
        <p:nvSpPr>
          <p:cNvPr id="14" name="Freihandform: Form 14">
            <a:extLst>
              <a:ext uri="{FF2B5EF4-FFF2-40B4-BE49-F238E27FC236}">
                <a16:creationId xmlns:a16="http://schemas.microsoft.com/office/drawing/2014/main" id="{6F33ECAF-BAFB-48FF-9FF3-6BD43EB494F7}"/>
              </a:ext>
            </a:extLst>
          </p:cNvPr>
          <p:cNvSpPr/>
          <p:nvPr/>
        </p:nvSpPr>
        <p:spPr>
          <a:xfrm>
            <a:off x="4254117" y="457200"/>
            <a:ext cx="533515" cy="91692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3375"/>
              </a:spcBef>
              <a:spcAft>
                <a:spcPts val="0"/>
              </a:spcAft>
              <a:buNone/>
              <a:tabLst/>
              <a:defRPr sz="1800" b="0" i="0" u="none" strike="noStrike" kern="0" cap="none" spc="0" baseline="0">
                <a:solidFill>
                  <a:srgbClr val="000000"/>
                </a:solidFill>
                <a:uFillTx/>
              </a:defRPr>
            </a:pPr>
            <a:r>
              <a:rPr lang="de-DE" sz="5400" b="0" i="0" u="none" strike="noStrike" kern="1200" cap="none" spc="0" baseline="0">
                <a:solidFill>
                  <a:srgbClr val="000000"/>
                </a:solidFill>
                <a:uFillTx/>
                <a:latin typeface="Verdana" pitchFamily="34"/>
                <a:ea typeface="Lucida Sans Unicode" pitchFamily="2"/>
                <a:cs typeface="Tahoma" pitchFamily="2"/>
              </a:rPr>
              <a:t>x</a:t>
            </a:r>
          </a:p>
        </p:txBody>
      </p:sp>
      <p:graphicFrame>
        <p:nvGraphicFramePr>
          <p:cNvPr id="15" name="Tabelle 15">
            <a:extLst>
              <a:ext uri="{FF2B5EF4-FFF2-40B4-BE49-F238E27FC236}">
                <a16:creationId xmlns:a16="http://schemas.microsoft.com/office/drawing/2014/main" id="{C8543D0C-6997-4BB0-B079-4E8807148B90}"/>
              </a:ext>
            </a:extLst>
          </p:cNvPr>
          <p:cNvGraphicFramePr>
            <a:graphicFrameLocks noGrp="1"/>
          </p:cNvGraphicFramePr>
          <p:nvPr/>
        </p:nvGraphicFramePr>
        <p:xfrm>
          <a:off x="1799283" y="210961"/>
          <a:ext cx="2264400" cy="1889760"/>
        </p:xfrm>
        <a:graphic>
          <a:graphicData uri="http://schemas.openxmlformats.org/drawingml/2006/table">
            <a:tbl>
              <a:tblPr firstRow="1" bandRow="1">
                <a:effectLst/>
              </a:tblPr>
              <a:tblGrid>
                <a:gridCol w="1132200">
                  <a:extLst>
                    <a:ext uri="{9D8B030D-6E8A-4147-A177-3AD203B41FA5}">
                      <a16:colId xmlns:a16="http://schemas.microsoft.com/office/drawing/2014/main" val="2047493022"/>
                    </a:ext>
                  </a:extLst>
                </a:gridCol>
                <a:gridCol w="1132200">
                  <a:extLst>
                    <a:ext uri="{9D8B030D-6E8A-4147-A177-3AD203B41FA5}">
                      <a16:colId xmlns:a16="http://schemas.microsoft.com/office/drawing/2014/main" val="112053765"/>
                    </a:ext>
                  </a:extLst>
                </a:gridCol>
              </a:tblGrid>
              <a:tr h="409322">
                <a:tc gridSpan="2">
                  <a:txBody>
                    <a:bodyPr/>
                    <a:lstStyle/>
                    <a:p>
                      <a:pPr marL="0" marR="0" lvl="0" indent="0" algn="ctr"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200" b="0" i="0" u="none" strike="noStrike" baseline="0">
                          <a:solidFill>
                            <a:srgbClr val="000000"/>
                          </a:solidFill>
                          <a:latin typeface="Verdana" pitchFamily="34"/>
                          <a:ea typeface="Arial" pitchFamily="2"/>
                          <a:cs typeface="Arial" pitchFamily="2"/>
                        </a:rPr>
                        <a:t>Spitzen</a:t>
                      </a:r>
                    </a:p>
                  </a:txBody>
                  <a:tcPr/>
                </a:tc>
                <a:tc hMerge="1">
                  <a:txBody>
                    <a:bodyPr/>
                    <a:lstStyle/>
                    <a:p>
                      <a:endParaRPr lang="en-IE"/>
                    </a:p>
                  </a:txBody>
                  <a:tcPr/>
                </a:tc>
                <a:extLst>
                  <a:ext uri="{0D108BD9-81ED-4DB2-BD59-A6C34878D82A}">
                    <a16:rowId xmlns:a16="http://schemas.microsoft.com/office/drawing/2014/main" val="1950618101"/>
                  </a:ext>
                </a:extLst>
              </a:tr>
              <a:tr h="349922">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1 Bube</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Stufe 2</a:t>
                      </a:r>
                    </a:p>
                  </a:txBody>
                  <a:tcPr/>
                </a:tc>
                <a:extLst>
                  <a:ext uri="{0D108BD9-81ED-4DB2-BD59-A6C34878D82A}">
                    <a16:rowId xmlns:a16="http://schemas.microsoft.com/office/drawing/2014/main" val="2378811372"/>
                  </a:ext>
                </a:extLst>
              </a:tr>
              <a:tr h="349922">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2 Buben</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Stufe 3</a:t>
                      </a:r>
                    </a:p>
                  </a:txBody>
                  <a:tcPr/>
                </a:tc>
                <a:extLst>
                  <a:ext uri="{0D108BD9-81ED-4DB2-BD59-A6C34878D82A}">
                    <a16:rowId xmlns:a16="http://schemas.microsoft.com/office/drawing/2014/main" val="4088822093"/>
                  </a:ext>
                </a:extLst>
              </a:tr>
              <a:tr h="349922">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3 Buben</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Stufe 4</a:t>
                      </a:r>
                    </a:p>
                  </a:txBody>
                  <a:tcPr/>
                </a:tc>
                <a:extLst>
                  <a:ext uri="{0D108BD9-81ED-4DB2-BD59-A6C34878D82A}">
                    <a16:rowId xmlns:a16="http://schemas.microsoft.com/office/drawing/2014/main" val="1459536008"/>
                  </a:ext>
                </a:extLst>
              </a:tr>
              <a:tr h="349200">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4 Buben</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Stufe 5</a:t>
                      </a:r>
                    </a:p>
                  </a:txBody>
                  <a:tcPr/>
                </a:tc>
                <a:extLst>
                  <a:ext uri="{0D108BD9-81ED-4DB2-BD59-A6C34878D82A}">
                    <a16:rowId xmlns:a16="http://schemas.microsoft.com/office/drawing/2014/main" val="342758952"/>
                  </a:ext>
                </a:extLst>
              </a:tr>
            </a:tbl>
          </a:graphicData>
        </a:graphic>
      </p:graphicFrame>
      <p:graphicFrame>
        <p:nvGraphicFramePr>
          <p:cNvPr id="16" name="Tabelle 16">
            <a:extLst>
              <a:ext uri="{FF2B5EF4-FFF2-40B4-BE49-F238E27FC236}">
                <a16:creationId xmlns:a16="http://schemas.microsoft.com/office/drawing/2014/main" id="{0E596EAA-74AC-4819-99D6-279DDE8B80AB}"/>
              </a:ext>
            </a:extLst>
          </p:cNvPr>
          <p:cNvGraphicFramePr>
            <a:graphicFrameLocks noGrp="1"/>
          </p:cNvGraphicFramePr>
          <p:nvPr/>
        </p:nvGraphicFramePr>
        <p:xfrm>
          <a:off x="5081037" y="192600"/>
          <a:ext cx="2264401" cy="2287906"/>
        </p:xfrm>
        <a:graphic>
          <a:graphicData uri="http://schemas.openxmlformats.org/drawingml/2006/table">
            <a:tbl>
              <a:tblPr firstRow="1" bandRow="1">
                <a:effectLst/>
              </a:tblPr>
              <a:tblGrid>
                <a:gridCol w="1128241">
                  <a:extLst>
                    <a:ext uri="{9D8B030D-6E8A-4147-A177-3AD203B41FA5}">
                      <a16:colId xmlns:a16="http://schemas.microsoft.com/office/drawing/2014/main" val="1015645807"/>
                    </a:ext>
                  </a:extLst>
                </a:gridCol>
                <a:gridCol w="1136160">
                  <a:extLst>
                    <a:ext uri="{9D8B030D-6E8A-4147-A177-3AD203B41FA5}">
                      <a16:colId xmlns:a16="http://schemas.microsoft.com/office/drawing/2014/main" val="2532965259"/>
                    </a:ext>
                  </a:extLst>
                </a:gridCol>
              </a:tblGrid>
              <a:tr h="387358">
                <a:tc gridSpan="2">
                  <a:txBody>
                    <a:bodyPr/>
                    <a:lstStyle/>
                    <a:p>
                      <a:pPr marL="0" marR="0" lvl="0" indent="0" algn="ctr"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200" b="0" i="0" u="none" strike="noStrike" baseline="0">
                          <a:solidFill>
                            <a:srgbClr val="000000"/>
                          </a:solidFill>
                          <a:latin typeface="Arial" pitchFamily="18"/>
                          <a:ea typeface="Arial" pitchFamily="2"/>
                          <a:cs typeface="Arial" pitchFamily="2"/>
                        </a:rPr>
                        <a:t>Grundwerte</a:t>
                      </a:r>
                    </a:p>
                  </a:txBody>
                  <a:tcPr/>
                </a:tc>
                <a:tc hMerge="1">
                  <a:txBody>
                    <a:bodyPr/>
                    <a:lstStyle/>
                    <a:p>
                      <a:endParaRPr lang="en-IE"/>
                    </a:p>
                  </a:txBody>
                  <a:tcPr/>
                </a:tc>
                <a:extLst>
                  <a:ext uri="{0D108BD9-81ED-4DB2-BD59-A6C34878D82A}">
                    <a16:rowId xmlns:a16="http://schemas.microsoft.com/office/drawing/2014/main" val="177570388"/>
                  </a:ext>
                </a:extLst>
              </a:tr>
              <a:tr h="371877">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Karo</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9</a:t>
                      </a:r>
                    </a:p>
                  </a:txBody>
                  <a:tcPr/>
                </a:tc>
                <a:extLst>
                  <a:ext uri="{0D108BD9-81ED-4DB2-BD59-A6C34878D82A}">
                    <a16:rowId xmlns:a16="http://schemas.microsoft.com/office/drawing/2014/main" val="3572020685"/>
                  </a:ext>
                </a:extLst>
              </a:tr>
              <a:tr h="371877">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Herz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10</a:t>
                      </a:r>
                    </a:p>
                  </a:txBody>
                  <a:tcPr/>
                </a:tc>
                <a:extLst>
                  <a:ext uri="{0D108BD9-81ED-4DB2-BD59-A6C34878D82A}">
                    <a16:rowId xmlns:a16="http://schemas.microsoft.com/office/drawing/2014/main" val="3978094301"/>
                  </a:ext>
                </a:extLst>
              </a:tr>
              <a:tr h="371877">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Pik</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11</a:t>
                      </a:r>
                    </a:p>
                  </a:txBody>
                  <a:tcPr/>
                </a:tc>
                <a:extLst>
                  <a:ext uri="{0D108BD9-81ED-4DB2-BD59-A6C34878D82A}">
                    <a16:rowId xmlns:a16="http://schemas.microsoft.com/office/drawing/2014/main" val="391452778"/>
                  </a:ext>
                </a:extLst>
              </a:tr>
              <a:tr h="371877">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Kreuz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12</a:t>
                      </a:r>
                    </a:p>
                  </a:txBody>
                  <a:tcPr/>
                </a:tc>
                <a:extLst>
                  <a:ext uri="{0D108BD9-81ED-4DB2-BD59-A6C34878D82A}">
                    <a16:rowId xmlns:a16="http://schemas.microsoft.com/office/drawing/2014/main" val="3475110893"/>
                  </a:ext>
                </a:extLst>
              </a:tr>
              <a:tr h="373678">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Grand</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24</a:t>
                      </a:r>
                    </a:p>
                  </a:txBody>
                  <a:tcPr/>
                </a:tc>
                <a:extLst>
                  <a:ext uri="{0D108BD9-81ED-4DB2-BD59-A6C34878D82A}">
                    <a16:rowId xmlns:a16="http://schemas.microsoft.com/office/drawing/2014/main" val="413030318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 calcmode="lin" valueType="num">
                                      <p:cBhvr>
                                        <p:cTn id="1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3"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87B774B3-66A9-4598-9A44-95F3E6EA5F3F}"/>
              </a:ext>
            </a:extLst>
          </p:cNvPr>
          <p:cNvPicPr>
            <a:picLocks noChangeAspect="1"/>
          </p:cNvPicPr>
          <p:nvPr/>
        </p:nvPicPr>
        <p:blipFill>
          <a:blip r:embed="rId3">
            <a:lum/>
            <a:alphaModFix/>
          </a:blip>
          <a:srcRect/>
          <a:stretch>
            <a:fillRect/>
          </a:stretch>
        </p:blipFill>
        <p:spPr>
          <a:xfrm>
            <a:off x="336599" y="1970275"/>
            <a:ext cx="2333521" cy="3562200"/>
          </a:xfrm>
          <a:prstGeom prst="rect">
            <a:avLst/>
          </a:prstGeom>
          <a:noFill/>
          <a:ln cap="flat">
            <a:noFill/>
          </a:ln>
        </p:spPr>
      </p:pic>
      <p:sp>
        <p:nvSpPr>
          <p:cNvPr id="3" name="Freihandform: Form 2">
            <a:extLst>
              <a:ext uri="{FF2B5EF4-FFF2-40B4-BE49-F238E27FC236}">
                <a16:creationId xmlns:a16="http://schemas.microsoft.com/office/drawing/2014/main" id="{6F8CAD7A-8383-44BB-95EE-E1FB862B4B31}"/>
              </a:ext>
            </a:extLst>
          </p:cNvPr>
          <p:cNvSpPr/>
          <p:nvPr/>
        </p:nvSpPr>
        <p:spPr>
          <a:xfrm>
            <a:off x="3480124" y="3240002"/>
            <a:ext cx="3251880" cy="1349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einem Buben</a:t>
            </a:r>
          </a:p>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zwei (Stufe 2)</a:t>
            </a:r>
          </a:p>
        </p:txBody>
      </p:sp>
      <p:sp>
        <p:nvSpPr>
          <p:cNvPr id="4" name="Titel 3">
            <a:extLst>
              <a:ext uri="{FF2B5EF4-FFF2-40B4-BE49-F238E27FC236}">
                <a16:creationId xmlns:a16="http://schemas.microsoft.com/office/drawing/2014/main" id="{24E10D17-21B9-4244-8D3D-82F4F97DC45F}"/>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ou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891F6334-C7A1-4A95-9323-A79F3D77D70F}"/>
              </a:ext>
            </a:extLst>
          </p:cNvPr>
          <p:cNvPicPr>
            <a:picLocks noChangeAspect="1"/>
          </p:cNvPicPr>
          <p:nvPr/>
        </p:nvPicPr>
        <p:blipFill>
          <a:blip r:embed="rId3">
            <a:lum/>
            <a:alphaModFix/>
          </a:blip>
          <a:srcRect/>
          <a:stretch>
            <a:fillRect/>
          </a:stretch>
        </p:blipFill>
        <p:spPr>
          <a:xfrm>
            <a:off x="336599" y="1970275"/>
            <a:ext cx="2333521" cy="3562200"/>
          </a:xfrm>
          <a:prstGeom prst="rect">
            <a:avLst/>
          </a:prstGeom>
          <a:noFill/>
          <a:ln cap="flat">
            <a:noFill/>
          </a:ln>
        </p:spPr>
      </p:pic>
      <p:sp>
        <p:nvSpPr>
          <p:cNvPr id="3" name="Freihandform: Form 2">
            <a:extLst>
              <a:ext uri="{FF2B5EF4-FFF2-40B4-BE49-F238E27FC236}">
                <a16:creationId xmlns:a16="http://schemas.microsoft.com/office/drawing/2014/main" id="{EE62A176-F727-4C16-9A82-3551EEAEC826}"/>
              </a:ext>
            </a:extLst>
          </p:cNvPr>
          <p:cNvSpPr/>
          <p:nvPr/>
        </p:nvSpPr>
        <p:spPr>
          <a:xfrm>
            <a:off x="4800600" y="3258363"/>
            <a:ext cx="3299402" cy="1349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zwei Buben</a:t>
            </a:r>
          </a:p>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drei (Stufe 3)</a:t>
            </a:r>
          </a:p>
        </p:txBody>
      </p:sp>
      <p:pic>
        <p:nvPicPr>
          <p:cNvPr id="4" name="">
            <a:extLst>
              <a:ext uri="{FF2B5EF4-FFF2-40B4-BE49-F238E27FC236}">
                <a16:creationId xmlns:a16="http://schemas.microsoft.com/office/drawing/2014/main" id="{37084951-6CF0-43E1-AE81-EB2C23219237}"/>
              </a:ext>
            </a:extLst>
          </p:cNvPr>
          <p:cNvPicPr>
            <a:picLocks noChangeAspect="1"/>
          </p:cNvPicPr>
          <p:nvPr/>
        </p:nvPicPr>
        <p:blipFill>
          <a:blip r:embed="rId4">
            <a:lum/>
            <a:alphaModFix/>
          </a:blip>
          <a:srcRect/>
          <a:stretch>
            <a:fillRect/>
          </a:stretch>
        </p:blipFill>
        <p:spPr>
          <a:xfrm>
            <a:off x="1555915" y="1970275"/>
            <a:ext cx="2333521" cy="3562200"/>
          </a:xfrm>
          <a:prstGeom prst="rect">
            <a:avLst/>
          </a:prstGeom>
          <a:noFill/>
          <a:ln cap="flat">
            <a:noFill/>
          </a:ln>
        </p:spPr>
      </p:pic>
      <p:sp>
        <p:nvSpPr>
          <p:cNvPr id="5" name="Titel 4">
            <a:extLst>
              <a:ext uri="{FF2B5EF4-FFF2-40B4-BE49-F238E27FC236}">
                <a16:creationId xmlns:a16="http://schemas.microsoft.com/office/drawing/2014/main" id="{384A27F3-C8EE-436B-95B3-7977F9ED8E87}"/>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ou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Einlei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8951A-014C-4E9C-AD65-8A205DD718EA}"/>
              </a:ext>
            </a:extLst>
          </p:cNvPr>
          <p:cNvSpPr txBox="1">
            <a:spLocks noGrp="1"/>
          </p:cNvSpPr>
          <p:nvPr>
            <p:ph type="title" idx="4294967295"/>
          </p:nvPr>
        </p:nvSpPr>
        <p:spPr>
          <a:xfrm>
            <a:off x="0" y="295561"/>
            <a:ext cx="9144000" cy="703438"/>
          </a:xfrm>
        </p:spPr>
        <p:txBody>
          <a:bodyPr>
            <a:spAutoFit/>
          </a:bodyPr>
          <a:lstStyle/>
          <a:p>
            <a:pPr lvl="0"/>
            <a:r>
              <a:rPr lang="de-DE" sz="4000" b="1">
                <a:solidFill>
                  <a:srgbClr val="3366FF"/>
                </a:solidFill>
                <a:latin typeface="Verdana" pitchFamily="34"/>
              </a:rPr>
              <a:t>Was braucht man zum Spielen?</a:t>
            </a:r>
          </a:p>
        </p:txBody>
      </p:sp>
      <p:sp>
        <p:nvSpPr>
          <p:cNvPr id="3" name="Freihandform: Form 2">
            <a:extLst>
              <a:ext uri="{FF2B5EF4-FFF2-40B4-BE49-F238E27FC236}">
                <a16:creationId xmlns:a16="http://schemas.microsoft.com/office/drawing/2014/main" id="{4B8A0D31-49F8-4D0F-B678-7ED409ABF000}"/>
              </a:ext>
            </a:extLst>
          </p:cNvPr>
          <p:cNvSpPr/>
          <p:nvPr/>
        </p:nvSpPr>
        <p:spPr>
          <a:xfrm>
            <a:off x="71999" y="1444678"/>
            <a:ext cx="9000000" cy="254916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SzPct val="45000"/>
              <a:buFont typeface="StarSymbol"/>
              <a:buChar char="●"/>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32 Skatkarten</a:t>
            </a:r>
          </a:p>
          <a:p>
            <a:pPr marL="0" marR="0" lvl="0" indent="0" algn="l" defTabSz="914400" rtl="0" fontAlgn="auto" hangingPunct="0">
              <a:lnSpc>
                <a:spcPct val="100000"/>
              </a:lnSpc>
              <a:spcBef>
                <a:spcPts val="1245"/>
              </a:spcBef>
              <a:spcAft>
                <a:spcPts val="0"/>
              </a:spcAft>
              <a:buSzPct val="45000"/>
              <a:buFont typeface="StarSymbol"/>
              <a:buChar char="●"/>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Mindestens drei Spieler</a:t>
            </a:r>
          </a:p>
          <a:p>
            <a:pPr marL="0" marR="0" lvl="0" indent="0" algn="l" defTabSz="914400" rtl="0" fontAlgn="auto" hangingPunct="0">
              <a:lnSpc>
                <a:spcPct val="100000"/>
              </a:lnSpc>
              <a:spcBef>
                <a:spcPts val="1245"/>
              </a:spcBef>
              <a:spcAft>
                <a:spcPts val="0"/>
              </a:spcAft>
              <a:buSzPct val="45000"/>
              <a:buFont typeface="StarSymbol"/>
              <a:buChar char="●"/>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Alleinspieler vs. zwei Gegenspieler</a:t>
            </a:r>
          </a:p>
          <a:p>
            <a:pPr marL="0" marR="0" lvl="0" indent="0" algn="l" defTabSz="914400" rtl="0" fontAlgn="auto" hangingPunct="0">
              <a:lnSpc>
                <a:spcPct val="100000"/>
              </a:lnSpc>
              <a:spcBef>
                <a:spcPts val="1245"/>
              </a:spcBef>
              <a:spcAft>
                <a:spcPts val="0"/>
              </a:spcAft>
              <a:buSzPct val="45000"/>
              <a:buFont typeface="StarSymbol"/>
              <a:buChar char="●"/>
              <a:tabLst/>
              <a:defRPr sz="1800" b="0" i="0" u="none" strike="noStrike" kern="0" cap="none" spc="0" baseline="0">
                <a:solidFill>
                  <a:srgbClr val="000000"/>
                </a:solidFill>
                <a:uFillTx/>
              </a:defRPr>
            </a:pPr>
            <a:r>
              <a:rPr lang="de-DE" sz="2600" b="0" i="0" u="none" strike="noStrike" kern="1200" cap="none" spc="0" baseline="0">
                <a:solidFill>
                  <a:srgbClr val="000000"/>
                </a:solidFill>
                <a:uFillTx/>
                <a:latin typeface="Verdana" pitchFamily="34"/>
                <a:ea typeface="Lucida Sans Unicode" pitchFamily="2"/>
                <a:cs typeface="Tahoma" pitchFamily="2"/>
              </a:rPr>
              <a:t> 	Alleinspieler darf zwei Karten (Skat) austauschen</a:t>
            </a:r>
          </a:p>
        </p:txBody>
      </p:sp>
      <p:pic>
        <p:nvPicPr>
          <p:cNvPr id="4" name="">
            <a:extLst>
              <a:ext uri="{FF2B5EF4-FFF2-40B4-BE49-F238E27FC236}">
                <a16:creationId xmlns:a16="http://schemas.microsoft.com/office/drawing/2014/main" id="{5367EFE8-1425-43E3-B8A1-ADE44C3F8C21}"/>
              </a:ext>
            </a:extLst>
          </p:cNvPr>
          <p:cNvPicPr>
            <a:picLocks noChangeAspect="1"/>
          </p:cNvPicPr>
          <p:nvPr/>
        </p:nvPicPr>
        <p:blipFill>
          <a:blip r:embed="rId3">
            <a:lum/>
            <a:alphaModFix/>
          </a:blip>
          <a:srcRect/>
          <a:stretch>
            <a:fillRect/>
          </a:stretch>
        </p:blipFill>
        <p:spPr>
          <a:xfrm>
            <a:off x="1832036" y="3749396"/>
            <a:ext cx="5480282" cy="2838599"/>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Class="entr"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accel="100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r</p:attrName>
                                        </p:attrNameLst>
                                      </p:cBhvr>
                                      <p:tavLst>
                                        <p:tav tm="0">
                                          <p:val>
                                            <p:strVal val="720"/>
                                          </p:val>
                                        </p:tav>
                                        <p:tav tm="100000">
                                          <p:val>
                                            <p:strVal val="0"/>
                                          </p:val>
                                        </p:tav>
                                      </p:tavLst>
                                    </p:anim>
                                    <p:anim calcmode="lin" valueType="num">
                                      <p:cBhvr>
                                        <p:cTn id="33" dur="2000" fill="hold"/>
                                        <p:tgtEl>
                                          <p:spTgt spid="3">
                                            <p:txEl>
                                              <p:pRg st="3" end="3"/>
                                            </p:txEl>
                                          </p:spTgt>
                                        </p:tgtEl>
                                        <p:attrNameLst>
                                          <p:attrName>ppt_h</p:attrName>
                                        </p:attrNameLst>
                                      </p:cBhvr>
                                      <p:tavLst>
                                        <p:tav tm="0">
                                          <p:val>
                                            <p:str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str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F97284E5-AADA-4262-AB6D-31052A10F04B}"/>
              </a:ext>
            </a:extLst>
          </p:cNvPr>
          <p:cNvPicPr>
            <a:picLocks noChangeAspect="1"/>
          </p:cNvPicPr>
          <p:nvPr/>
        </p:nvPicPr>
        <p:blipFill>
          <a:blip r:embed="rId3">
            <a:lum/>
            <a:alphaModFix/>
          </a:blip>
          <a:srcRect/>
          <a:stretch>
            <a:fillRect/>
          </a:stretch>
        </p:blipFill>
        <p:spPr>
          <a:xfrm>
            <a:off x="336599" y="1970275"/>
            <a:ext cx="2333521" cy="3562200"/>
          </a:xfrm>
          <a:prstGeom prst="rect">
            <a:avLst/>
          </a:prstGeom>
          <a:noFill/>
          <a:ln cap="flat">
            <a:noFill/>
          </a:ln>
        </p:spPr>
      </p:pic>
      <p:sp>
        <p:nvSpPr>
          <p:cNvPr id="3" name="Freihandform: Form 2">
            <a:extLst>
              <a:ext uri="{FF2B5EF4-FFF2-40B4-BE49-F238E27FC236}">
                <a16:creationId xmlns:a16="http://schemas.microsoft.com/office/drawing/2014/main" id="{4BF62F6B-F78A-4FE2-ADF3-9D6B2397AEC0}"/>
              </a:ext>
            </a:extLst>
          </p:cNvPr>
          <p:cNvSpPr/>
          <p:nvPr/>
        </p:nvSpPr>
        <p:spPr>
          <a:xfrm>
            <a:off x="5634715" y="3233876"/>
            <a:ext cx="3149275" cy="105012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drei Buben</a:t>
            </a:r>
          </a:p>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vier (Stufe 4)</a:t>
            </a:r>
          </a:p>
        </p:txBody>
      </p:sp>
      <p:pic>
        <p:nvPicPr>
          <p:cNvPr id="4" name="">
            <a:extLst>
              <a:ext uri="{FF2B5EF4-FFF2-40B4-BE49-F238E27FC236}">
                <a16:creationId xmlns:a16="http://schemas.microsoft.com/office/drawing/2014/main" id="{65BEF69C-A6F7-4082-A413-28C0CE3BF4F8}"/>
              </a:ext>
            </a:extLst>
          </p:cNvPr>
          <p:cNvPicPr>
            <a:picLocks noChangeAspect="1"/>
          </p:cNvPicPr>
          <p:nvPr/>
        </p:nvPicPr>
        <p:blipFill>
          <a:blip r:embed="rId4">
            <a:lum/>
            <a:alphaModFix/>
          </a:blip>
          <a:srcRect/>
          <a:stretch>
            <a:fillRect/>
          </a:stretch>
        </p:blipFill>
        <p:spPr>
          <a:xfrm>
            <a:off x="1555915" y="1970275"/>
            <a:ext cx="2333521" cy="3562200"/>
          </a:xfrm>
          <a:prstGeom prst="rect">
            <a:avLst/>
          </a:prstGeom>
          <a:noFill/>
          <a:ln cap="flat">
            <a:noFill/>
          </a:ln>
        </p:spPr>
      </p:pic>
      <p:pic>
        <p:nvPicPr>
          <p:cNvPr id="5" name="">
            <a:extLst>
              <a:ext uri="{FF2B5EF4-FFF2-40B4-BE49-F238E27FC236}">
                <a16:creationId xmlns:a16="http://schemas.microsoft.com/office/drawing/2014/main" id="{C59F925F-FE76-403E-B252-6D53B91380C9}"/>
              </a:ext>
            </a:extLst>
          </p:cNvPr>
          <p:cNvPicPr>
            <a:picLocks noChangeAspect="1"/>
          </p:cNvPicPr>
          <p:nvPr/>
        </p:nvPicPr>
        <p:blipFill>
          <a:blip r:embed="rId5">
            <a:lum/>
            <a:alphaModFix/>
          </a:blip>
          <a:srcRect/>
          <a:stretch>
            <a:fillRect/>
          </a:stretch>
        </p:blipFill>
        <p:spPr>
          <a:xfrm>
            <a:off x="2774883" y="1970275"/>
            <a:ext cx="2362315" cy="3562200"/>
          </a:xfrm>
          <a:prstGeom prst="rect">
            <a:avLst/>
          </a:prstGeom>
          <a:noFill/>
          <a:ln cap="flat">
            <a:noFill/>
          </a:ln>
        </p:spPr>
      </p:pic>
      <p:sp>
        <p:nvSpPr>
          <p:cNvPr id="6" name="Titel 5">
            <a:extLst>
              <a:ext uri="{FF2B5EF4-FFF2-40B4-BE49-F238E27FC236}">
                <a16:creationId xmlns:a16="http://schemas.microsoft.com/office/drawing/2014/main" id="{CA860DB2-41B6-4F26-96C0-D0404CE3FD83}"/>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1E860353-63D6-4205-9C30-007BE97B310A}"/>
              </a:ext>
            </a:extLst>
          </p:cNvPr>
          <p:cNvPicPr>
            <a:picLocks noChangeAspect="1"/>
          </p:cNvPicPr>
          <p:nvPr/>
        </p:nvPicPr>
        <p:blipFill>
          <a:blip r:embed="rId3">
            <a:lum/>
            <a:alphaModFix/>
          </a:blip>
          <a:srcRect/>
          <a:stretch>
            <a:fillRect/>
          </a:stretch>
        </p:blipFill>
        <p:spPr>
          <a:xfrm>
            <a:off x="336599" y="1970275"/>
            <a:ext cx="2333521" cy="3562200"/>
          </a:xfrm>
          <a:prstGeom prst="rect">
            <a:avLst/>
          </a:prstGeom>
          <a:noFill/>
          <a:ln cap="flat">
            <a:noFill/>
          </a:ln>
        </p:spPr>
      </p:pic>
      <p:sp>
        <p:nvSpPr>
          <p:cNvPr id="3" name="Freihandform: Form 2">
            <a:extLst>
              <a:ext uri="{FF2B5EF4-FFF2-40B4-BE49-F238E27FC236}">
                <a16:creationId xmlns:a16="http://schemas.microsoft.com/office/drawing/2014/main" id="{62E20226-184E-4F1A-A5E1-9021AE79B6D9}"/>
              </a:ext>
            </a:extLst>
          </p:cNvPr>
          <p:cNvSpPr/>
          <p:nvPr/>
        </p:nvSpPr>
        <p:spPr>
          <a:xfrm>
            <a:off x="6705715" y="3233876"/>
            <a:ext cx="2438284" cy="150803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vier Buben</a:t>
            </a:r>
          </a:p>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fünf</a:t>
            </a:r>
          </a:p>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(Stufe 5)</a:t>
            </a:r>
          </a:p>
        </p:txBody>
      </p:sp>
      <p:pic>
        <p:nvPicPr>
          <p:cNvPr id="4" name="">
            <a:extLst>
              <a:ext uri="{FF2B5EF4-FFF2-40B4-BE49-F238E27FC236}">
                <a16:creationId xmlns:a16="http://schemas.microsoft.com/office/drawing/2014/main" id="{AF707F8F-F540-4E2E-91FA-25E8926CEA4F}"/>
              </a:ext>
            </a:extLst>
          </p:cNvPr>
          <p:cNvPicPr>
            <a:picLocks noChangeAspect="1"/>
          </p:cNvPicPr>
          <p:nvPr/>
        </p:nvPicPr>
        <p:blipFill>
          <a:blip r:embed="rId4">
            <a:lum/>
            <a:alphaModFix/>
          </a:blip>
          <a:srcRect/>
          <a:stretch>
            <a:fillRect/>
          </a:stretch>
        </p:blipFill>
        <p:spPr>
          <a:xfrm>
            <a:off x="1555915" y="1970275"/>
            <a:ext cx="2333521" cy="3562200"/>
          </a:xfrm>
          <a:prstGeom prst="rect">
            <a:avLst/>
          </a:prstGeom>
          <a:noFill/>
          <a:ln cap="flat">
            <a:noFill/>
          </a:ln>
        </p:spPr>
      </p:pic>
      <p:pic>
        <p:nvPicPr>
          <p:cNvPr id="5" name="">
            <a:extLst>
              <a:ext uri="{FF2B5EF4-FFF2-40B4-BE49-F238E27FC236}">
                <a16:creationId xmlns:a16="http://schemas.microsoft.com/office/drawing/2014/main" id="{6957BECC-77A4-42B9-AF58-4FEA16AFEFD4}"/>
              </a:ext>
            </a:extLst>
          </p:cNvPr>
          <p:cNvPicPr>
            <a:picLocks noChangeAspect="1"/>
          </p:cNvPicPr>
          <p:nvPr/>
        </p:nvPicPr>
        <p:blipFill>
          <a:blip r:embed="rId5">
            <a:lum/>
            <a:alphaModFix/>
          </a:blip>
          <a:srcRect/>
          <a:stretch>
            <a:fillRect/>
          </a:stretch>
        </p:blipFill>
        <p:spPr>
          <a:xfrm>
            <a:off x="2774883" y="1970275"/>
            <a:ext cx="2362315" cy="3562200"/>
          </a:xfrm>
          <a:prstGeom prst="rect">
            <a:avLst/>
          </a:prstGeom>
          <a:noFill/>
          <a:ln cap="flat">
            <a:noFill/>
          </a:ln>
        </p:spPr>
      </p:pic>
      <p:pic>
        <p:nvPicPr>
          <p:cNvPr id="6" name="">
            <a:extLst>
              <a:ext uri="{FF2B5EF4-FFF2-40B4-BE49-F238E27FC236}">
                <a16:creationId xmlns:a16="http://schemas.microsoft.com/office/drawing/2014/main" id="{96C36677-297E-46E2-B87A-332EF9076FD3}"/>
              </a:ext>
            </a:extLst>
          </p:cNvPr>
          <p:cNvPicPr>
            <a:picLocks noChangeAspect="1"/>
          </p:cNvPicPr>
          <p:nvPr/>
        </p:nvPicPr>
        <p:blipFill>
          <a:blip r:embed="rId6">
            <a:lum/>
            <a:alphaModFix/>
          </a:blip>
          <a:srcRect/>
          <a:stretch>
            <a:fillRect/>
          </a:stretch>
        </p:blipFill>
        <p:spPr>
          <a:xfrm>
            <a:off x="4146474" y="1970275"/>
            <a:ext cx="2333877" cy="3562200"/>
          </a:xfrm>
          <a:prstGeom prst="rect">
            <a:avLst/>
          </a:prstGeom>
          <a:noFill/>
          <a:ln cap="flat">
            <a:noFill/>
          </a:ln>
        </p:spPr>
      </p:pic>
      <p:sp>
        <p:nvSpPr>
          <p:cNvPr id="7" name="Titel 6">
            <a:extLst>
              <a:ext uri="{FF2B5EF4-FFF2-40B4-BE49-F238E27FC236}">
                <a16:creationId xmlns:a16="http://schemas.microsoft.com/office/drawing/2014/main" id="{4253327A-92AC-4811-8593-194CC5ACECCE}"/>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979207B5-B586-4D80-A771-FEEE3FE39AD1}"/>
              </a:ext>
            </a:extLst>
          </p:cNvPr>
          <p:cNvPicPr>
            <a:picLocks noChangeAspect="1"/>
          </p:cNvPicPr>
          <p:nvPr/>
        </p:nvPicPr>
        <p:blipFill>
          <a:blip r:embed="rId3">
            <a:lum/>
            <a:alphaModFix/>
          </a:blip>
          <a:srcRect/>
          <a:stretch>
            <a:fillRect/>
          </a:stretch>
        </p:blipFill>
        <p:spPr>
          <a:xfrm>
            <a:off x="336599" y="1974957"/>
            <a:ext cx="2333521" cy="3562557"/>
          </a:xfrm>
          <a:prstGeom prst="rect">
            <a:avLst/>
          </a:prstGeom>
          <a:noFill/>
          <a:ln cap="flat">
            <a:noFill/>
          </a:ln>
        </p:spPr>
      </p:pic>
      <p:sp>
        <p:nvSpPr>
          <p:cNvPr id="3" name="Freihandform: Form 2">
            <a:extLst>
              <a:ext uri="{FF2B5EF4-FFF2-40B4-BE49-F238E27FC236}">
                <a16:creationId xmlns:a16="http://schemas.microsoft.com/office/drawing/2014/main" id="{2AAE6381-FE5D-41B0-8792-ECF9F403412B}"/>
              </a:ext>
            </a:extLst>
          </p:cNvPr>
          <p:cNvSpPr/>
          <p:nvPr/>
        </p:nvSpPr>
        <p:spPr>
          <a:xfrm>
            <a:off x="5638684" y="3242883"/>
            <a:ext cx="2821317" cy="1349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Einem</a:t>
            </a:r>
          </a:p>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2 (Stufe 2)</a:t>
            </a:r>
          </a:p>
        </p:txBody>
      </p:sp>
      <p:pic>
        <p:nvPicPr>
          <p:cNvPr id="4" name="">
            <a:extLst>
              <a:ext uri="{FF2B5EF4-FFF2-40B4-BE49-F238E27FC236}">
                <a16:creationId xmlns:a16="http://schemas.microsoft.com/office/drawing/2014/main" id="{337A9D40-D85E-4DA7-ABCB-19C54B3C893B}"/>
              </a:ext>
            </a:extLst>
          </p:cNvPr>
          <p:cNvPicPr>
            <a:picLocks noChangeAspect="1"/>
          </p:cNvPicPr>
          <p:nvPr/>
        </p:nvPicPr>
        <p:blipFill>
          <a:blip r:embed="rId4">
            <a:lum/>
            <a:alphaModFix/>
          </a:blip>
          <a:srcRect/>
          <a:stretch>
            <a:fillRect/>
          </a:stretch>
        </p:blipFill>
        <p:spPr>
          <a:xfrm>
            <a:off x="2774883" y="1955883"/>
            <a:ext cx="2362315" cy="3562557"/>
          </a:xfrm>
          <a:prstGeom prst="rect">
            <a:avLst/>
          </a:prstGeom>
          <a:noFill/>
          <a:ln cap="flat">
            <a:noFill/>
          </a:ln>
        </p:spPr>
      </p:pic>
      <p:sp>
        <p:nvSpPr>
          <p:cNvPr id="5" name="Titel 4">
            <a:extLst>
              <a:ext uri="{FF2B5EF4-FFF2-40B4-BE49-F238E27FC236}">
                <a16:creationId xmlns:a16="http://schemas.microsoft.com/office/drawing/2014/main" id="{333346C5-F734-42E9-8E33-32D66E67139B}"/>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0"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01E7D251-A6D9-4273-BCA4-F78B7C7000C4}"/>
              </a:ext>
            </a:extLst>
          </p:cNvPr>
          <p:cNvSpPr/>
          <p:nvPr/>
        </p:nvSpPr>
        <p:spPr>
          <a:xfrm>
            <a:off x="3198964" y="5320436"/>
            <a:ext cx="2746080" cy="1349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Einem</a:t>
            </a:r>
          </a:p>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2 (Stufe 2)</a:t>
            </a:r>
          </a:p>
        </p:txBody>
      </p:sp>
      <p:grpSp>
        <p:nvGrpSpPr>
          <p:cNvPr id="3" name="Gruppieren 2">
            <a:extLst>
              <a:ext uri="{FF2B5EF4-FFF2-40B4-BE49-F238E27FC236}">
                <a16:creationId xmlns:a16="http://schemas.microsoft.com/office/drawing/2014/main" id="{EF66E2F7-A116-4EF1-9BC4-B9F7744E13E6}"/>
              </a:ext>
            </a:extLst>
          </p:cNvPr>
          <p:cNvGrpSpPr/>
          <p:nvPr/>
        </p:nvGrpSpPr>
        <p:grpSpPr>
          <a:xfrm>
            <a:off x="914400" y="1280882"/>
            <a:ext cx="7315199" cy="3562557"/>
            <a:chOff x="914400" y="1280882"/>
            <a:chExt cx="7315199" cy="3562557"/>
          </a:xfrm>
        </p:grpSpPr>
        <p:pic>
          <p:nvPicPr>
            <p:cNvPr id="4" name="">
              <a:extLst>
                <a:ext uri="{FF2B5EF4-FFF2-40B4-BE49-F238E27FC236}">
                  <a16:creationId xmlns:a16="http://schemas.microsoft.com/office/drawing/2014/main" id="{AF12B40A-0B7D-4002-B507-56BF6B6D7A09}"/>
                </a:ext>
              </a:extLst>
            </p:cNvPr>
            <p:cNvPicPr>
              <a:picLocks noChangeAspect="1"/>
            </p:cNvPicPr>
            <p:nvPr/>
          </p:nvPicPr>
          <p:blipFill>
            <a:blip r:embed="rId3">
              <a:lum/>
              <a:alphaModFix/>
            </a:blip>
            <a:srcRect/>
            <a:stretch>
              <a:fillRect/>
            </a:stretch>
          </p:blipFill>
          <p:spPr>
            <a:xfrm>
              <a:off x="914400" y="1280882"/>
              <a:ext cx="2333521" cy="3562557"/>
            </a:xfrm>
            <a:prstGeom prst="rect">
              <a:avLst/>
            </a:prstGeom>
            <a:noFill/>
            <a:ln cap="flat">
              <a:noFill/>
            </a:ln>
          </p:spPr>
        </p:pic>
        <p:pic>
          <p:nvPicPr>
            <p:cNvPr id="5" name="">
              <a:extLst>
                <a:ext uri="{FF2B5EF4-FFF2-40B4-BE49-F238E27FC236}">
                  <a16:creationId xmlns:a16="http://schemas.microsoft.com/office/drawing/2014/main" id="{D239343B-32B1-4D6E-A2A5-7C7A0CCDCFD6}"/>
                </a:ext>
              </a:extLst>
            </p:cNvPr>
            <p:cNvPicPr>
              <a:picLocks noChangeAspect="1"/>
            </p:cNvPicPr>
            <p:nvPr/>
          </p:nvPicPr>
          <p:blipFill>
            <a:blip r:embed="rId4">
              <a:lum/>
              <a:alphaModFix/>
            </a:blip>
            <a:srcRect/>
            <a:stretch>
              <a:fillRect/>
            </a:stretch>
          </p:blipFill>
          <p:spPr>
            <a:xfrm>
              <a:off x="4038475" y="1280882"/>
              <a:ext cx="2362315" cy="3562557"/>
            </a:xfrm>
            <a:prstGeom prst="rect">
              <a:avLst/>
            </a:prstGeom>
            <a:noFill/>
            <a:ln cap="flat">
              <a:noFill/>
            </a:ln>
          </p:spPr>
        </p:pic>
        <p:pic>
          <p:nvPicPr>
            <p:cNvPr id="6" name="">
              <a:extLst>
                <a:ext uri="{FF2B5EF4-FFF2-40B4-BE49-F238E27FC236}">
                  <a16:creationId xmlns:a16="http://schemas.microsoft.com/office/drawing/2014/main" id="{2C46BD69-299A-48ED-A4AB-71CC5B62298A}"/>
                </a:ext>
              </a:extLst>
            </p:cNvPr>
            <p:cNvPicPr>
              <a:picLocks noChangeAspect="1"/>
            </p:cNvPicPr>
            <p:nvPr/>
          </p:nvPicPr>
          <p:blipFill>
            <a:blip r:embed="rId5">
              <a:lum/>
              <a:alphaModFix/>
            </a:blip>
            <a:srcRect/>
            <a:stretch>
              <a:fillRect/>
            </a:stretch>
          </p:blipFill>
          <p:spPr>
            <a:xfrm>
              <a:off x="5896078" y="1280882"/>
              <a:ext cx="2333521" cy="3562557"/>
            </a:xfrm>
            <a:prstGeom prst="rect">
              <a:avLst/>
            </a:prstGeom>
            <a:noFill/>
            <a:ln cap="flat">
              <a:noFill/>
            </a:ln>
          </p:spPr>
        </p:pic>
      </p:grpSp>
      <p:sp>
        <p:nvSpPr>
          <p:cNvPr id="7" name="Titel 6">
            <a:extLst>
              <a:ext uri="{FF2B5EF4-FFF2-40B4-BE49-F238E27FC236}">
                <a16:creationId xmlns:a16="http://schemas.microsoft.com/office/drawing/2014/main" id="{D87CAC3E-A28B-433F-9CBA-51D05DD255EF}"/>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8B4C4BAB-D3BD-4A21-BEC5-09E27D080738}"/>
              </a:ext>
            </a:extLst>
          </p:cNvPr>
          <p:cNvSpPr/>
          <p:nvPr/>
        </p:nvSpPr>
        <p:spPr>
          <a:xfrm>
            <a:off x="4859999" y="3242883"/>
            <a:ext cx="3037316" cy="1349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CC00"/>
                </a:solidFill>
                <a:uFillTx/>
                <a:latin typeface="Verdana" pitchFamily="34"/>
                <a:ea typeface="Lucida Sans Unicode" pitchFamily="2"/>
                <a:cs typeface="Tahoma" pitchFamily="2"/>
              </a:rPr>
              <a:t>Ohne</a:t>
            </a:r>
            <a:r>
              <a:rPr lang="de-DE" sz="2400" b="0" i="0" u="none" strike="noStrike" kern="1200" cap="none" spc="0" baseline="0">
                <a:solidFill>
                  <a:srgbClr val="000000"/>
                </a:solidFill>
                <a:uFillTx/>
                <a:latin typeface="Verdana" pitchFamily="34"/>
                <a:ea typeface="Lucida Sans Unicode" pitchFamily="2"/>
                <a:cs typeface="Tahoma" pitchFamily="2"/>
              </a:rPr>
              <a:t> Einem</a:t>
            </a:r>
          </a:p>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2 (Stufe 2)</a:t>
            </a:r>
          </a:p>
        </p:txBody>
      </p:sp>
      <p:pic>
        <p:nvPicPr>
          <p:cNvPr id="3" name="">
            <a:extLst>
              <a:ext uri="{FF2B5EF4-FFF2-40B4-BE49-F238E27FC236}">
                <a16:creationId xmlns:a16="http://schemas.microsoft.com/office/drawing/2014/main" id="{3E66E222-334C-40D8-B24E-3611137DA45F}"/>
              </a:ext>
            </a:extLst>
          </p:cNvPr>
          <p:cNvPicPr>
            <a:picLocks noChangeAspect="1"/>
          </p:cNvPicPr>
          <p:nvPr/>
        </p:nvPicPr>
        <p:blipFill>
          <a:blip r:embed="rId3">
            <a:lum/>
            <a:alphaModFix/>
          </a:blip>
          <a:srcRect/>
          <a:stretch>
            <a:fillRect/>
          </a:stretch>
        </p:blipFill>
        <p:spPr>
          <a:xfrm>
            <a:off x="799917" y="1991883"/>
            <a:ext cx="2333521" cy="3562557"/>
          </a:xfrm>
          <a:prstGeom prst="rect">
            <a:avLst/>
          </a:prstGeom>
          <a:noFill/>
          <a:ln cap="flat">
            <a:noFill/>
          </a:ln>
        </p:spPr>
      </p:pic>
      <p:sp>
        <p:nvSpPr>
          <p:cNvPr id="4" name="Titel 3">
            <a:extLst>
              <a:ext uri="{FF2B5EF4-FFF2-40B4-BE49-F238E27FC236}">
                <a16:creationId xmlns:a16="http://schemas.microsoft.com/office/drawing/2014/main" id="{B71CB425-D15A-4854-A5DA-496FF2B1F4A4}"/>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0" fill="hold">
                                          <p:stCondLst>
                                            <p:cond delay="0"/>
                                          </p:stCondLst>
                                        </p:cTn>
                                        <p:tgtEl>
                                          <p:spTgt spid="2"/>
                                        </p:tgtEl>
                                        <p:attrNameLst>
                                          <p:attrName>style.visibility</p:attrName>
                                        </p:attrNameLst>
                                      </p:cBhvr>
                                      <p:to>
                                        <p:strVal val="visible"/>
                                      </p:to>
                                    </p:set>
                                    <p:animEffect transition="in" filter="wheel(2)">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562DD7C1-298B-4C9C-AFF7-20AD149E27DC}"/>
              </a:ext>
            </a:extLst>
          </p:cNvPr>
          <p:cNvSpPr/>
          <p:nvPr/>
        </p:nvSpPr>
        <p:spPr>
          <a:xfrm>
            <a:off x="5962683" y="3242883"/>
            <a:ext cx="3001316" cy="1349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Ohne Zwei</a:t>
            </a:r>
          </a:p>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3 (Stufe 3)</a:t>
            </a:r>
          </a:p>
        </p:txBody>
      </p:sp>
      <p:pic>
        <p:nvPicPr>
          <p:cNvPr id="3" name="">
            <a:extLst>
              <a:ext uri="{FF2B5EF4-FFF2-40B4-BE49-F238E27FC236}">
                <a16:creationId xmlns:a16="http://schemas.microsoft.com/office/drawing/2014/main" id="{07BD76B8-36A5-49E1-B01F-BA7BE9C74762}"/>
              </a:ext>
            </a:extLst>
          </p:cNvPr>
          <p:cNvPicPr>
            <a:picLocks noChangeAspect="1"/>
          </p:cNvPicPr>
          <p:nvPr/>
        </p:nvPicPr>
        <p:blipFill>
          <a:blip r:embed="rId3">
            <a:lum/>
            <a:alphaModFix/>
          </a:blip>
          <a:srcRect/>
          <a:stretch>
            <a:fillRect/>
          </a:stretch>
        </p:blipFill>
        <p:spPr>
          <a:xfrm>
            <a:off x="764282" y="1991883"/>
            <a:ext cx="2362315" cy="3562557"/>
          </a:xfrm>
          <a:prstGeom prst="rect">
            <a:avLst/>
          </a:prstGeom>
          <a:noFill/>
          <a:ln cap="flat">
            <a:noFill/>
          </a:ln>
        </p:spPr>
      </p:pic>
      <p:pic>
        <p:nvPicPr>
          <p:cNvPr id="4" name="">
            <a:extLst>
              <a:ext uri="{FF2B5EF4-FFF2-40B4-BE49-F238E27FC236}">
                <a16:creationId xmlns:a16="http://schemas.microsoft.com/office/drawing/2014/main" id="{E706DD59-992B-4F6E-BDAE-8CA042A52F9C}"/>
              </a:ext>
            </a:extLst>
          </p:cNvPr>
          <p:cNvPicPr>
            <a:picLocks noChangeAspect="1"/>
          </p:cNvPicPr>
          <p:nvPr/>
        </p:nvPicPr>
        <p:blipFill>
          <a:blip r:embed="rId4">
            <a:lum/>
            <a:alphaModFix/>
          </a:blip>
          <a:srcRect/>
          <a:stretch>
            <a:fillRect/>
          </a:stretch>
        </p:blipFill>
        <p:spPr>
          <a:xfrm>
            <a:off x="3278882" y="1991883"/>
            <a:ext cx="2333877" cy="3562557"/>
          </a:xfrm>
          <a:prstGeom prst="rect">
            <a:avLst/>
          </a:prstGeom>
          <a:noFill/>
          <a:ln cap="flat">
            <a:noFill/>
          </a:ln>
        </p:spPr>
      </p:pic>
      <p:sp>
        <p:nvSpPr>
          <p:cNvPr id="5" name="Titel 4">
            <a:extLst>
              <a:ext uri="{FF2B5EF4-FFF2-40B4-BE49-F238E27FC236}">
                <a16:creationId xmlns:a16="http://schemas.microsoft.com/office/drawing/2014/main" id="{42FBCEB9-EC60-41D3-9212-C86634AD5B76}"/>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C1EDCE89-A0AC-4494-9B81-1F7CDAE028F9}"/>
              </a:ext>
            </a:extLst>
          </p:cNvPr>
          <p:cNvPicPr>
            <a:picLocks noChangeAspect="1"/>
          </p:cNvPicPr>
          <p:nvPr/>
        </p:nvPicPr>
        <p:blipFill>
          <a:blip r:embed="rId3">
            <a:lum/>
            <a:alphaModFix/>
          </a:blip>
          <a:srcRect/>
          <a:stretch>
            <a:fillRect/>
          </a:stretch>
        </p:blipFill>
        <p:spPr>
          <a:xfrm>
            <a:off x="768598" y="1974957"/>
            <a:ext cx="2333521" cy="3562557"/>
          </a:xfrm>
          <a:prstGeom prst="rect">
            <a:avLst/>
          </a:prstGeom>
          <a:noFill/>
          <a:ln cap="flat">
            <a:noFill/>
          </a:ln>
        </p:spPr>
      </p:pic>
      <p:sp>
        <p:nvSpPr>
          <p:cNvPr id="3" name="Freihandform: Form 2">
            <a:extLst>
              <a:ext uri="{FF2B5EF4-FFF2-40B4-BE49-F238E27FC236}">
                <a16:creationId xmlns:a16="http://schemas.microsoft.com/office/drawing/2014/main" id="{5A5348F7-C844-4670-A9D1-A5E6BA83779E}"/>
              </a:ext>
            </a:extLst>
          </p:cNvPr>
          <p:cNvSpPr/>
          <p:nvPr/>
        </p:nvSpPr>
        <p:spPr>
          <a:xfrm>
            <a:off x="5998683" y="3242883"/>
            <a:ext cx="2821317" cy="1349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Einem</a:t>
            </a:r>
          </a:p>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2 (Stufe 2)</a:t>
            </a:r>
          </a:p>
        </p:txBody>
      </p:sp>
      <p:pic>
        <p:nvPicPr>
          <p:cNvPr id="4" name="">
            <a:extLst>
              <a:ext uri="{FF2B5EF4-FFF2-40B4-BE49-F238E27FC236}">
                <a16:creationId xmlns:a16="http://schemas.microsoft.com/office/drawing/2014/main" id="{A7EAA3C3-59EB-4089-9868-5EB15CD5CB8A}"/>
              </a:ext>
            </a:extLst>
          </p:cNvPr>
          <p:cNvPicPr>
            <a:picLocks noChangeAspect="1"/>
          </p:cNvPicPr>
          <p:nvPr/>
        </p:nvPicPr>
        <p:blipFill>
          <a:blip r:embed="rId4">
            <a:lum/>
            <a:alphaModFix/>
          </a:blip>
          <a:srcRect/>
          <a:stretch>
            <a:fillRect/>
          </a:stretch>
        </p:blipFill>
        <p:spPr>
          <a:xfrm>
            <a:off x="3283198" y="1974957"/>
            <a:ext cx="2333521" cy="3562557"/>
          </a:xfrm>
          <a:prstGeom prst="rect">
            <a:avLst/>
          </a:prstGeom>
          <a:noFill/>
          <a:ln cap="flat">
            <a:noFill/>
          </a:ln>
        </p:spPr>
      </p:pic>
      <p:sp>
        <p:nvSpPr>
          <p:cNvPr id="5" name="Titel 4">
            <a:extLst>
              <a:ext uri="{FF2B5EF4-FFF2-40B4-BE49-F238E27FC236}">
                <a16:creationId xmlns:a16="http://schemas.microsoft.com/office/drawing/2014/main" id="{647CF353-496F-4DC7-BC86-42EF1DC01334}"/>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35C3420F-32A7-4C7E-89D1-7197641B2073}"/>
              </a:ext>
            </a:extLst>
          </p:cNvPr>
          <p:cNvSpPr/>
          <p:nvPr/>
        </p:nvSpPr>
        <p:spPr>
          <a:xfrm>
            <a:off x="3154679" y="5320436"/>
            <a:ext cx="2834996" cy="112355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Ohne Einem</a:t>
            </a:r>
          </a:p>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2 (Stufe 2)</a:t>
            </a:r>
          </a:p>
        </p:txBody>
      </p:sp>
      <p:grpSp>
        <p:nvGrpSpPr>
          <p:cNvPr id="3" name="Gruppieren 2">
            <a:extLst>
              <a:ext uri="{FF2B5EF4-FFF2-40B4-BE49-F238E27FC236}">
                <a16:creationId xmlns:a16="http://schemas.microsoft.com/office/drawing/2014/main" id="{7FDBB784-180D-4593-B27F-9CBCF95EBD1C}"/>
              </a:ext>
            </a:extLst>
          </p:cNvPr>
          <p:cNvGrpSpPr/>
          <p:nvPr/>
        </p:nvGrpSpPr>
        <p:grpSpPr>
          <a:xfrm>
            <a:off x="966959" y="1280882"/>
            <a:ext cx="7210437" cy="3562557"/>
            <a:chOff x="966959" y="1280882"/>
            <a:chExt cx="7210437" cy="3562557"/>
          </a:xfrm>
        </p:grpSpPr>
        <p:pic>
          <p:nvPicPr>
            <p:cNvPr id="4" name="">
              <a:extLst>
                <a:ext uri="{FF2B5EF4-FFF2-40B4-BE49-F238E27FC236}">
                  <a16:creationId xmlns:a16="http://schemas.microsoft.com/office/drawing/2014/main" id="{8A62991C-1715-42CE-B6E1-694C6FFBCCAB}"/>
                </a:ext>
              </a:extLst>
            </p:cNvPr>
            <p:cNvPicPr>
              <a:picLocks noChangeAspect="1"/>
            </p:cNvPicPr>
            <p:nvPr/>
          </p:nvPicPr>
          <p:blipFill>
            <a:blip r:embed="rId3">
              <a:lum/>
              <a:alphaModFix/>
            </a:blip>
            <a:srcRect/>
            <a:stretch>
              <a:fillRect/>
            </a:stretch>
          </p:blipFill>
          <p:spPr>
            <a:xfrm>
              <a:off x="3376796" y="1280882"/>
              <a:ext cx="2362315" cy="3562557"/>
            </a:xfrm>
            <a:prstGeom prst="rect">
              <a:avLst/>
            </a:prstGeom>
            <a:noFill/>
            <a:ln cap="flat">
              <a:noFill/>
            </a:ln>
          </p:spPr>
        </p:pic>
        <p:pic>
          <p:nvPicPr>
            <p:cNvPr id="5" name="">
              <a:extLst>
                <a:ext uri="{FF2B5EF4-FFF2-40B4-BE49-F238E27FC236}">
                  <a16:creationId xmlns:a16="http://schemas.microsoft.com/office/drawing/2014/main" id="{59FFBCC8-CD2D-46B7-8C60-99EA29C34AD8}"/>
                </a:ext>
              </a:extLst>
            </p:cNvPr>
            <p:cNvPicPr>
              <a:picLocks noChangeAspect="1"/>
            </p:cNvPicPr>
            <p:nvPr/>
          </p:nvPicPr>
          <p:blipFill>
            <a:blip r:embed="rId4">
              <a:lum/>
              <a:alphaModFix/>
            </a:blip>
            <a:srcRect/>
            <a:stretch>
              <a:fillRect/>
            </a:stretch>
          </p:blipFill>
          <p:spPr>
            <a:xfrm>
              <a:off x="5843875" y="1280882"/>
              <a:ext cx="2333521" cy="3562557"/>
            </a:xfrm>
            <a:prstGeom prst="rect">
              <a:avLst/>
            </a:prstGeom>
            <a:noFill/>
            <a:ln cap="flat">
              <a:noFill/>
            </a:ln>
          </p:spPr>
        </p:pic>
        <p:pic>
          <p:nvPicPr>
            <p:cNvPr id="6" name="">
              <a:extLst>
                <a:ext uri="{FF2B5EF4-FFF2-40B4-BE49-F238E27FC236}">
                  <a16:creationId xmlns:a16="http://schemas.microsoft.com/office/drawing/2014/main" id="{F71E3D4D-33D2-477B-B6DC-CF795B9AA332}"/>
                </a:ext>
              </a:extLst>
            </p:cNvPr>
            <p:cNvPicPr>
              <a:picLocks noChangeAspect="1"/>
            </p:cNvPicPr>
            <p:nvPr/>
          </p:nvPicPr>
          <p:blipFill>
            <a:blip r:embed="rId5">
              <a:lum/>
              <a:alphaModFix/>
            </a:blip>
            <a:srcRect/>
            <a:stretch>
              <a:fillRect/>
            </a:stretch>
          </p:blipFill>
          <p:spPr>
            <a:xfrm>
              <a:off x="966959" y="1280882"/>
              <a:ext cx="2333877" cy="3562557"/>
            </a:xfrm>
            <a:prstGeom prst="rect">
              <a:avLst/>
            </a:prstGeom>
            <a:noFill/>
            <a:ln cap="flat">
              <a:noFill/>
            </a:ln>
          </p:spPr>
        </p:pic>
      </p:grpSp>
      <p:sp>
        <p:nvSpPr>
          <p:cNvPr id="7" name="Titel 6">
            <a:extLst>
              <a:ext uri="{FF2B5EF4-FFF2-40B4-BE49-F238E27FC236}">
                <a16:creationId xmlns:a16="http://schemas.microsoft.com/office/drawing/2014/main" id="{69CC7D16-9B00-4E47-BAB5-8850BA69306B}"/>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9C9CC3C0-77E7-48C1-AC1A-22709D674482}"/>
              </a:ext>
            </a:extLst>
          </p:cNvPr>
          <p:cNvSpPr/>
          <p:nvPr/>
        </p:nvSpPr>
        <p:spPr>
          <a:xfrm>
            <a:off x="3136675" y="5320436"/>
            <a:ext cx="2870996" cy="10155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Ohne Einem</a:t>
            </a:r>
          </a:p>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2 (Stufe 2)</a:t>
            </a:r>
          </a:p>
        </p:txBody>
      </p:sp>
      <p:grpSp>
        <p:nvGrpSpPr>
          <p:cNvPr id="3" name="Gruppieren 2">
            <a:extLst>
              <a:ext uri="{FF2B5EF4-FFF2-40B4-BE49-F238E27FC236}">
                <a16:creationId xmlns:a16="http://schemas.microsoft.com/office/drawing/2014/main" id="{A3FDA1B2-87FD-4D80-A0A7-2FF18FB52FB6}"/>
              </a:ext>
            </a:extLst>
          </p:cNvPr>
          <p:cNvGrpSpPr/>
          <p:nvPr/>
        </p:nvGrpSpPr>
        <p:grpSpPr>
          <a:xfrm>
            <a:off x="2185918" y="1280882"/>
            <a:ext cx="4772153" cy="3562557"/>
            <a:chOff x="2185918" y="1280882"/>
            <a:chExt cx="4772153" cy="3562557"/>
          </a:xfrm>
        </p:grpSpPr>
        <p:pic>
          <p:nvPicPr>
            <p:cNvPr id="4" name="">
              <a:extLst>
                <a:ext uri="{FF2B5EF4-FFF2-40B4-BE49-F238E27FC236}">
                  <a16:creationId xmlns:a16="http://schemas.microsoft.com/office/drawing/2014/main" id="{D05C837F-1B2F-4B54-B0F2-FA8DACB687B6}"/>
                </a:ext>
              </a:extLst>
            </p:cNvPr>
            <p:cNvPicPr>
              <a:picLocks noChangeAspect="1"/>
            </p:cNvPicPr>
            <p:nvPr/>
          </p:nvPicPr>
          <p:blipFill>
            <a:blip r:embed="rId3">
              <a:lum/>
              <a:alphaModFix/>
            </a:blip>
            <a:srcRect/>
            <a:stretch>
              <a:fillRect/>
            </a:stretch>
          </p:blipFill>
          <p:spPr>
            <a:xfrm>
              <a:off x="4595756" y="1280882"/>
              <a:ext cx="2362315" cy="3562557"/>
            </a:xfrm>
            <a:prstGeom prst="rect">
              <a:avLst/>
            </a:prstGeom>
            <a:noFill/>
            <a:ln cap="flat">
              <a:noFill/>
            </a:ln>
          </p:spPr>
        </p:pic>
        <p:pic>
          <p:nvPicPr>
            <p:cNvPr id="5" name="">
              <a:extLst>
                <a:ext uri="{FF2B5EF4-FFF2-40B4-BE49-F238E27FC236}">
                  <a16:creationId xmlns:a16="http://schemas.microsoft.com/office/drawing/2014/main" id="{0869DFA7-1B9C-42CD-875E-0B68DBB9BC6F}"/>
                </a:ext>
              </a:extLst>
            </p:cNvPr>
            <p:cNvPicPr>
              <a:picLocks noChangeAspect="1"/>
            </p:cNvPicPr>
            <p:nvPr/>
          </p:nvPicPr>
          <p:blipFill>
            <a:blip r:embed="rId4">
              <a:lum/>
              <a:alphaModFix/>
            </a:blip>
            <a:srcRect/>
            <a:stretch>
              <a:fillRect/>
            </a:stretch>
          </p:blipFill>
          <p:spPr>
            <a:xfrm>
              <a:off x="2185918" y="1280882"/>
              <a:ext cx="2333877" cy="3562557"/>
            </a:xfrm>
            <a:prstGeom prst="rect">
              <a:avLst/>
            </a:prstGeom>
            <a:noFill/>
            <a:ln cap="flat">
              <a:noFill/>
            </a:ln>
          </p:spPr>
        </p:pic>
      </p:grpSp>
      <p:sp>
        <p:nvSpPr>
          <p:cNvPr id="6" name="Titel 5">
            <a:extLst>
              <a:ext uri="{FF2B5EF4-FFF2-40B4-BE49-F238E27FC236}">
                <a16:creationId xmlns:a16="http://schemas.microsoft.com/office/drawing/2014/main" id="{A9270538-5AC4-461C-8F7D-8695899BA1F7}"/>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5AD18283-78C3-469E-A840-20AF7660B108}"/>
              </a:ext>
            </a:extLst>
          </p:cNvPr>
          <p:cNvSpPr/>
          <p:nvPr/>
        </p:nvSpPr>
        <p:spPr>
          <a:xfrm>
            <a:off x="3136675" y="5320436"/>
            <a:ext cx="2870996" cy="10155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Ohne Zwei</a:t>
            </a:r>
          </a:p>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3 (Stufe 3)</a:t>
            </a:r>
          </a:p>
        </p:txBody>
      </p:sp>
      <p:pic>
        <p:nvPicPr>
          <p:cNvPr id="3" name="">
            <a:extLst>
              <a:ext uri="{FF2B5EF4-FFF2-40B4-BE49-F238E27FC236}">
                <a16:creationId xmlns:a16="http://schemas.microsoft.com/office/drawing/2014/main" id="{7A14A07D-66F1-4982-94F2-5D175A073CA4}"/>
              </a:ext>
            </a:extLst>
          </p:cNvPr>
          <p:cNvPicPr>
            <a:picLocks noChangeAspect="1"/>
          </p:cNvPicPr>
          <p:nvPr/>
        </p:nvPicPr>
        <p:blipFill>
          <a:blip r:embed="rId3">
            <a:lum/>
            <a:alphaModFix/>
          </a:blip>
          <a:srcRect/>
          <a:stretch>
            <a:fillRect/>
          </a:stretch>
        </p:blipFill>
        <p:spPr>
          <a:xfrm>
            <a:off x="3390842" y="1280882"/>
            <a:ext cx="2362315" cy="3562557"/>
          </a:xfrm>
          <a:prstGeom prst="rect">
            <a:avLst/>
          </a:prstGeom>
          <a:noFill/>
          <a:ln cap="flat">
            <a:noFill/>
          </a:ln>
        </p:spPr>
      </p:pic>
      <p:sp>
        <p:nvSpPr>
          <p:cNvPr id="4" name="Titel 3">
            <a:extLst>
              <a:ext uri="{FF2B5EF4-FFF2-40B4-BE49-F238E27FC236}">
                <a16:creationId xmlns:a16="http://schemas.microsoft.com/office/drawing/2014/main" id="{C00E9096-958F-4FCF-86D4-D628FABB5243}"/>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Die Skatkar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CDBB1-2A07-4102-BD30-3FD7C5EE3B03}"/>
              </a:ext>
            </a:extLst>
          </p:cNvPr>
          <p:cNvSpPr txBox="1">
            <a:spLocks noGrp="1"/>
          </p:cNvSpPr>
          <p:nvPr>
            <p:ph type="title" idx="4294967295"/>
          </p:nvPr>
        </p:nvSpPr>
        <p:spPr>
          <a:xfrm>
            <a:off x="0" y="264243"/>
            <a:ext cx="9144000" cy="1312922"/>
          </a:xfrm>
        </p:spPr>
        <p:txBody>
          <a:bodyPr>
            <a:spAutoFit/>
          </a:bodyPr>
          <a:lstStyle/>
          <a:p>
            <a:pPr lvl="0"/>
            <a:r>
              <a:rPr lang="de-DE" sz="4000" b="1">
                <a:solidFill>
                  <a:srgbClr val="3366FF"/>
                </a:solidFill>
                <a:latin typeface="Verdana" pitchFamily="34"/>
              </a:rPr>
              <a:t>Woran erkennt man Skatkarten?</a:t>
            </a:r>
          </a:p>
        </p:txBody>
      </p:sp>
      <p:sp>
        <p:nvSpPr>
          <p:cNvPr id="3" name="Textplatzhalter 2">
            <a:extLst>
              <a:ext uri="{FF2B5EF4-FFF2-40B4-BE49-F238E27FC236}">
                <a16:creationId xmlns:a16="http://schemas.microsoft.com/office/drawing/2014/main" id="{271346AF-E83F-4120-A7E5-B6E1148E83E4}"/>
              </a:ext>
            </a:extLst>
          </p:cNvPr>
          <p:cNvSpPr txBox="1">
            <a:spLocks noGrp="1"/>
          </p:cNvSpPr>
          <p:nvPr>
            <p:ph type="body" idx="4294967295"/>
          </p:nvPr>
        </p:nvSpPr>
        <p:spPr>
          <a:xfrm>
            <a:off x="3132002" y="1862998"/>
            <a:ext cx="2880003" cy="1016995"/>
          </a:xfrm>
        </p:spPr>
        <p:txBody>
          <a:bodyPr>
            <a:spAutoFit/>
          </a:bodyPr>
          <a:lstStyle/>
          <a:p>
            <a:pPr marL="342717" lvl="0" indent="-342717">
              <a:spcBef>
                <a:spcPts val="450"/>
              </a:spcBef>
              <a:buClr>
                <a:srgbClr val="000000"/>
              </a:buClr>
              <a:buSzPct val="45000"/>
              <a:buFont typeface="StarSymbol"/>
              <a:buChar char="●"/>
              <a:tabLst>
                <a:tab pos="914034" algn="l"/>
                <a:tab pos="1828434" algn="l"/>
                <a:tab pos="2742834" algn="l"/>
                <a:tab pos="3657234" algn="l"/>
                <a:tab pos="4571634" algn="l"/>
                <a:tab pos="5486034" algn="l"/>
                <a:tab pos="6400434" algn="l"/>
                <a:tab pos="7314834" algn="l"/>
                <a:tab pos="8229234" algn="l"/>
                <a:tab pos="9143634" algn="l"/>
                <a:tab pos="10058034" algn="l"/>
              </a:tabLst>
            </a:pPr>
            <a:r>
              <a:rPr lang="de-DE" sz="2600">
                <a:latin typeface="Verdana" pitchFamily="34"/>
              </a:rPr>
              <a:t> 32 Karten</a:t>
            </a:r>
          </a:p>
          <a:p>
            <a:pPr lvl="0">
              <a:buClr>
                <a:srgbClr val="000000"/>
              </a:buClr>
              <a:buSzPct val="100000"/>
              <a:buFont typeface="Arial" pitchFamily="34"/>
              <a:buChar char="•"/>
            </a:pPr>
            <a:r>
              <a:rPr lang="de-DE" sz="2600">
                <a:latin typeface="Verdana" pitchFamily="34"/>
              </a:rPr>
              <a:t> Vier Farben </a:t>
            </a:r>
            <a:r>
              <a:rPr lang="de-DE" sz="2600"/>
              <a:t>   </a:t>
            </a:r>
          </a:p>
        </p:txBody>
      </p:sp>
      <p:pic>
        <p:nvPicPr>
          <p:cNvPr id="4" name="">
            <a:extLst>
              <a:ext uri="{FF2B5EF4-FFF2-40B4-BE49-F238E27FC236}">
                <a16:creationId xmlns:a16="http://schemas.microsoft.com/office/drawing/2014/main" id="{5FF0901F-1A2C-475C-8806-C13F4993E934}"/>
              </a:ext>
            </a:extLst>
          </p:cNvPr>
          <p:cNvPicPr>
            <a:picLocks noChangeAspect="1"/>
          </p:cNvPicPr>
          <p:nvPr/>
        </p:nvPicPr>
        <p:blipFill>
          <a:blip r:embed="rId3">
            <a:lum/>
            <a:alphaModFix/>
          </a:blip>
          <a:srcRect/>
          <a:stretch>
            <a:fillRect/>
          </a:stretch>
        </p:blipFill>
        <p:spPr>
          <a:xfrm>
            <a:off x="2367363" y="3098883"/>
            <a:ext cx="800282" cy="774716"/>
          </a:xfrm>
          <a:prstGeom prst="rect">
            <a:avLst/>
          </a:prstGeom>
          <a:noFill/>
          <a:ln cap="flat">
            <a:noFill/>
          </a:ln>
        </p:spPr>
      </p:pic>
      <p:pic>
        <p:nvPicPr>
          <p:cNvPr id="5" name="">
            <a:extLst>
              <a:ext uri="{FF2B5EF4-FFF2-40B4-BE49-F238E27FC236}">
                <a16:creationId xmlns:a16="http://schemas.microsoft.com/office/drawing/2014/main" id="{5CA19260-2798-44D4-973B-BE438ECD4290}"/>
              </a:ext>
            </a:extLst>
          </p:cNvPr>
          <p:cNvPicPr>
            <a:picLocks noChangeAspect="1"/>
          </p:cNvPicPr>
          <p:nvPr/>
        </p:nvPicPr>
        <p:blipFill>
          <a:blip r:embed="rId4">
            <a:lum/>
            <a:alphaModFix/>
          </a:blip>
          <a:srcRect/>
          <a:stretch>
            <a:fillRect/>
          </a:stretch>
        </p:blipFill>
        <p:spPr>
          <a:xfrm>
            <a:off x="2367363" y="4049283"/>
            <a:ext cx="736558" cy="787682"/>
          </a:xfrm>
          <a:prstGeom prst="rect">
            <a:avLst/>
          </a:prstGeom>
          <a:noFill/>
          <a:ln cap="flat">
            <a:noFill/>
          </a:ln>
        </p:spPr>
      </p:pic>
      <p:pic>
        <p:nvPicPr>
          <p:cNvPr id="6" name="">
            <a:extLst>
              <a:ext uri="{FF2B5EF4-FFF2-40B4-BE49-F238E27FC236}">
                <a16:creationId xmlns:a16="http://schemas.microsoft.com/office/drawing/2014/main" id="{350136B6-2B14-4875-9BE6-F849F5E68EC6}"/>
              </a:ext>
            </a:extLst>
          </p:cNvPr>
          <p:cNvPicPr>
            <a:picLocks noChangeAspect="1"/>
          </p:cNvPicPr>
          <p:nvPr/>
        </p:nvPicPr>
        <p:blipFill>
          <a:blip r:embed="rId5">
            <a:lum/>
            <a:alphaModFix/>
          </a:blip>
          <a:srcRect/>
          <a:stretch>
            <a:fillRect/>
          </a:stretch>
        </p:blipFill>
        <p:spPr>
          <a:xfrm>
            <a:off x="2329196" y="4931999"/>
            <a:ext cx="800282" cy="711357"/>
          </a:xfrm>
          <a:prstGeom prst="rect">
            <a:avLst/>
          </a:prstGeom>
          <a:noFill/>
          <a:ln cap="flat">
            <a:noFill/>
          </a:ln>
        </p:spPr>
      </p:pic>
      <p:pic>
        <p:nvPicPr>
          <p:cNvPr id="7" name="">
            <a:extLst>
              <a:ext uri="{FF2B5EF4-FFF2-40B4-BE49-F238E27FC236}">
                <a16:creationId xmlns:a16="http://schemas.microsoft.com/office/drawing/2014/main" id="{A8887FC0-1D07-467B-A393-CC7A37288F33}"/>
              </a:ext>
            </a:extLst>
          </p:cNvPr>
          <p:cNvPicPr>
            <a:picLocks noChangeAspect="1"/>
          </p:cNvPicPr>
          <p:nvPr/>
        </p:nvPicPr>
        <p:blipFill>
          <a:blip r:embed="rId6">
            <a:lum/>
            <a:alphaModFix/>
          </a:blip>
          <a:srcRect/>
          <a:stretch>
            <a:fillRect/>
          </a:stretch>
        </p:blipFill>
        <p:spPr>
          <a:xfrm>
            <a:off x="2316595" y="5810399"/>
            <a:ext cx="812883" cy="825483"/>
          </a:xfrm>
          <a:prstGeom prst="rect">
            <a:avLst/>
          </a:prstGeom>
          <a:noFill/>
          <a:ln cap="flat">
            <a:noFill/>
          </a:ln>
        </p:spPr>
      </p:pic>
      <p:sp>
        <p:nvSpPr>
          <p:cNvPr id="8" name="Freihandform: Form 7">
            <a:extLst>
              <a:ext uri="{FF2B5EF4-FFF2-40B4-BE49-F238E27FC236}">
                <a16:creationId xmlns:a16="http://schemas.microsoft.com/office/drawing/2014/main" id="{ADFD937D-51C9-48FD-91F6-7F56562DEFB1}"/>
              </a:ext>
            </a:extLst>
          </p:cNvPr>
          <p:cNvSpPr/>
          <p:nvPr/>
        </p:nvSpPr>
        <p:spPr>
          <a:xfrm>
            <a:off x="3434038" y="3251524"/>
            <a:ext cx="3225957" cy="5284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600" b="1" i="0" u="none" strike="noStrike" kern="1200" cap="none" spc="0" baseline="0">
                <a:solidFill>
                  <a:srgbClr val="000000"/>
                </a:solidFill>
                <a:uFillTx/>
                <a:latin typeface="Verdana" pitchFamily="34"/>
                <a:ea typeface="Lucida Sans Unicode" pitchFamily="2"/>
                <a:cs typeface="Tahoma" pitchFamily="2"/>
              </a:rPr>
              <a:t>Kreuz (Eicheln)</a:t>
            </a:r>
          </a:p>
        </p:txBody>
      </p:sp>
      <p:sp>
        <p:nvSpPr>
          <p:cNvPr id="9" name="Freihandform: Form 8">
            <a:extLst>
              <a:ext uri="{FF2B5EF4-FFF2-40B4-BE49-F238E27FC236}">
                <a16:creationId xmlns:a16="http://schemas.microsoft.com/office/drawing/2014/main" id="{1574490D-31B3-42FF-8057-85F038A1EB96}"/>
              </a:ext>
            </a:extLst>
          </p:cNvPr>
          <p:cNvSpPr/>
          <p:nvPr/>
        </p:nvSpPr>
        <p:spPr>
          <a:xfrm>
            <a:off x="3434038" y="4215960"/>
            <a:ext cx="2145959" cy="4899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600" b="1" i="0" u="none" strike="noStrike" kern="1200" cap="none" spc="0" baseline="0">
                <a:solidFill>
                  <a:srgbClr val="00AE00"/>
                </a:solidFill>
                <a:uFillTx/>
                <a:latin typeface="Verdana" pitchFamily="34"/>
                <a:ea typeface="Lucida Sans Unicode" pitchFamily="2"/>
                <a:cs typeface="Tahoma" pitchFamily="2"/>
              </a:rPr>
              <a:t>Pik (Grün)</a:t>
            </a:r>
          </a:p>
        </p:txBody>
      </p:sp>
      <p:sp>
        <p:nvSpPr>
          <p:cNvPr id="10" name="Freihandform: Form 9">
            <a:extLst>
              <a:ext uri="{FF2B5EF4-FFF2-40B4-BE49-F238E27FC236}">
                <a16:creationId xmlns:a16="http://schemas.microsoft.com/office/drawing/2014/main" id="{300CE34A-D2E8-4C3E-A60D-8AB855822109}"/>
              </a:ext>
            </a:extLst>
          </p:cNvPr>
          <p:cNvSpPr/>
          <p:nvPr/>
        </p:nvSpPr>
        <p:spPr>
          <a:xfrm>
            <a:off x="3434038" y="5068436"/>
            <a:ext cx="2210040" cy="4899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600" b="1" i="0" u="none" strike="noStrike" kern="1200" cap="none" spc="0" baseline="0">
                <a:solidFill>
                  <a:srgbClr val="FF0000"/>
                </a:solidFill>
                <a:uFillTx/>
                <a:latin typeface="Verdana" pitchFamily="34"/>
                <a:ea typeface="Lucida Sans Unicode" pitchFamily="2"/>
                <a:cs typeface="Tahoma" pitchFamily="2"/>
              </a:rPr>
              <a:t>Herz (Rot)</a:t>
            </a:r>
          </a:p>
        </p:txBody>
      </p:sp>
      <p:sp>
        <p:nvSpPr>
          <p:cNvPr id="11" name="Freihandform: Form 10">
            <a:extLst>
              <a:ext uri="{FF2B5EF4-FFF2-40B4-BE49-F238E27FC236}">
                <a16:creationId xmlns:a16="http://schemas.microsoft.com/office/drawing/2014/main" id="{C062AD0A-F0AA-433E-82D2-597AA927F3D0}"/>
              </a:ext>
            </a:extLst>
          </p:cNvPr>
          <p:cNvSpPr/>
          <p:nvPr/>
        </p:nvSpPr>
        <p:spPr>
          <a:xfrm>
            <a:off x="3434038" y="5962683"/>
            <a:ext cx="3225957" cy="5173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600" b="1" i="0" u="none" strike="noStrike" kern="1200" cap="none" spc="0" baseline="0">
                <a:solidFill>
                  <a:srgbClr val="FFD320"/>
                </a:solidFill>
                <a:uFillTx/>
                <a:latin typeface="Verdana" pitchFamily="34"/>
                <a:ea typeface="Lucida Sans Unicode" pitchFamily="2"/>
                <a:cs typeface="Tahoma" pitchFamily="2"/>
              </a:rPr>
              <a:t>Karo (Schellen)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0"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0" fill="hold">
                                          <p:stCondLst>
                                            <p:cond delay="0"/>
                                          </p:stCondLst>
                                        </p:cTn>
                                        <p:tgtEl>
                                          <p:spTgt spid="8"/>
                                        </p:tgtEl>
                                        <p:attrNameLst>
                                          <p:attrName>style.visibility</p:attrName>
                                        </p:attrNameLst>
                                      </p:cBhvr>
                                      <p:to>
                                        <p:strVal val="visible"/>
                                      </p:to>
                                    </p:set>
                                    <p:animEffect transition="in" filter="wedg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0" fill="hold">
                                          <p:stCondLst>
                                            <p:cond delay="0"/>
                                          </p:stCondLst>
                                        </p:cTn>
                                        <p:tgtEl>
                                          <p:spTgt spid="5"/>
                                        </p:tgtEl>
                                        <p:attrNameLst>
                                          <p:attrName>style.visibility</p:attrName>
                                        </p:attrNameLst>
                                      </p:cBhvr>
                                      <p:to>
                                        <p:strVal val="visible"/>
                                      </p:to>
                                    </p:set>
                                    <p:animEffect transition="in" filter="wheel(2)">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0" fill="hold">
                                          <p:stCondLst>
                                            <p:cond delay="0"/>
                                          </p:stCondLst>
                                        </p:cTn>
                                        <p:tgtEl>
                                          <p:spTgt spid="6"/>
                                        </p:tgtEl>
                                        <p:attrNameLst>
                                          <p:attrName>style.visibility</p:attrName>
                                        </p:attrNameLst>
                                      </p:cBhvr>
                                      <p:to>
                                        <p:strVal val="visible"/>
                                      </p:to>
                                    </p:set>
                                    <p:animEffect transition="in" filter="plus(ou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0" fill="hold">
                                          <p:stCondLst>
                                            <p:cond delay="0"/>
                                          </p:stCondLst>
                                        </p:cTn>
                                        <p:tgtEl>
                                          <p:spTgt spid="10">
                                            <p:txEl>
                                              <p:pRg st="0" end="0"/>
                                            </p:txEl>
                                          </p:spTgt>
                                        </p:tgtEl>
                                        <p:attrNameLst>
                                          <p:attrName>style.visibility</p:attrName>
                                        </p:attrNameLst>
                                      </p:cBhvr>
                                      <p:to>
                                        <p:strVal val="visible"/>
                                      </p:to>
                                    </p:set>
                                    <p:animEffect transition="in" filter="plus(out)">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9CA2C482-1A55-4480-850A-45A923A31BFE}"/>
              </a:ext>
            </a:extLst>
          </p:cNvPr>
          <p:cNvSpPr/>
          <p:nvPr/>
        </p:nvSpPr>
        <p:spPr>
          <a:xfrm>
            <a:off x="3136675" y="5320436"/>
            <a:ext cx="2870996" cy="10515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Ohne Einem</a:t>
            </a:r>
          </a:p>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2 (Stufe 2)</a:t>
            </a:r>
          </a:p>
        </p:txBody>
      </p:sp>
      <p:grpSp>
        <p:nvGrpSpPr>
          <p:cNvPr id="3" name="Gruppieren 2">
            <a:extLst>
              <a:ext uri="{FF2B5EF4-FFF2-40B4-BE49-F238E27FC236}">
                <a16:creationId xmlns:a16="http://schemas.microsoft.com/office/drawing/2014/main" id="{A23451A5-4490-4749-A0A4-4D400BFB2CB9}"/>
              </a:ext>
            </a:extLst>
          </p:cNvPr>
          <p:cNvGrpSpPr/>
          <p:nvPr/>
        </p:nvGrpSpPr>
        <p:grpSpPr>
          <a:xfrm>
            <a:off x="2048036" y="1280882"/>
            <a:ext cx="5048283" cy="3562557"/>
            <a:chOff x="2048036" y="1280882"/>
            <a:chExt cx="5048283" cy="3562557"/>
          </a:xfrm>
        </p:grpSpPr>
        <p:pic>
          <p:nvPicPr>
            <p:cNvPr id="4" name="">
              <a:extLst>
                <a:ext uri="{FF2B5EF4-FFF2-40B4-BE49-F238E27FC236}">
                  <a16:creationId xmlns:a16="http://schemas.microsoft.com/office/drawing/2014/main" id="{90F0549D-121A-478E-8F6F-DF23CFC9B02F}"/>
                </a:ext>
              </a:extLst>
            </p:cNvPr>
            <p:cNvPicPr>
              <a:picLocks noChangeAspect="1"/>
            </p:cNvPicPr>
            <p:nvPr/>
          </p:nvPicPr>
          <p:blipFill>
            <a:blip r:embed="rId3">
              <a:lum/>
              <a:alphaModFix/>
            </a:blip>
            <a:srcRect/>
            <a:stretch>
              <a:fillRect/>
            </a:stretch>
          </p:blipFill>
          <p:spPr>
            <a:xfrm>
              <a:off x="4762442" y="1280882"/>
              <a:ext cx="2333877" cy="3562557"/>
            </a:xfrm>
            <a:prstGeom prst="rect">
              <a:avLst/>
            </a:prstGeom>
            <a:noFill/>
            <a:ln cap="flat">
              <a:noFill/>
            </a:ln>
          </p:spPr>
        </p:pic>
        <p:pic>
          <p:nvPicPr>
            <p:cNvPr id="5" name="">
              <a:extLst>
                <a:ext uri="{FF2B5EF4-FFF2-40B4-BE49-F238E27FC236}">
                  <a16:creationId xmlns:a16="http://schemas.microsoft.com/office/drawing/2014/main" id="{5C9F84DD-8A01-4741-B24F-A6F357C5A1B3}"/>
                </a:ext>
              </a:extLst>
            </p:cNvPr>
            <p:cNvPicPr>
              <a:picLocks noChangeAspect="1"/>
            </p:cNvPicPr>
            <p:nvPr/>
          </p:nvPicPr>
          <p:blipFill>
            <a:blip r:embed="rId4">
              <a:lum/>
              <a:alphaModFix/>
            </a:blip>
            <a:srcRect/>
            <a:stretch>
              <a:fillRect/>
            </a:stretch>
          </p:blipFill>
          <p:spPr>
            <a:xfrm>
              <a:off x="2048036" y="1280882"/>
              <a:ext cx="2333521" cy="3562557"/>
            </a:xfrm>
            <a:prstGeom prst="rect">
              <a:avLst/>
            </a:prstGeom>
            <a:noFill/>
            <a:ln cap="flat">
              <a:noFill/>
            </a:ln>
          </p:spPr>
        </p:pic>
      </p:grpSp>
      <p:sp>
        <p:nvSpPr>
          <p:cNvPr id="6" name="Titel 5">
            <a:extLst>
              <a:ext uri="{FF2B5EF4-FFF2-40B4-BE49-F238E27FC236}">
                <a16:creationId xmlns:a16="http://schemas.microsoft.com/office/drawing/2014/main" id="{5A4A3565-7D89-44CD-A0FB-E2F82193EFE7}"/>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94C44925-892C-4AE2-B8DB-393CF71D7178}"/>
              </a:ext>
            </a:extLst>
          </p:cNvPr>
          <p:cNvSpPr/>
          <p:nvPr/>
        </p:nvSpPr>
        <p:spPr>
          <a:xfrm>
            <a:off x="3136675" y="5320436"/>
            <a:ext cx="2870996" cy="10155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Ohne Drei</a:t>
            </a:r>
          </a:p>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4 (Stufe 4)</a:t>
            </a:r>
          </a:p>
        </p:txBody>
      </p:sp>
      <p:pic>
        <p:nvPicPr>
          <p:cNvPr id="3" name="">
            <a:extLst>
              <a:ext uri="{FF2B5EF4-FFF2-40B4-BE49-F238E27FC236}">
                <a16:creationId xmlns:a16="http://schemas.microsoft.com/office/drawing/2014/main" id="{52737A8C-154F-454C-B7D2-39428C4DAF1B}"/>
              </a:ext>
            </a:extLst>
          </p:cNvPr>
          <p:cNvPicPr>
            <a:picLocks noChangeAspect="1"/>
          </p:cNvPicPr>
          <p:nvPr/>
        </p:nvPicPr>
        <p:blipFill>
          <a:blip r:embed="rId3">
            <a:lum/>
            <a:alphaModFix/>
          </a:blip>
          <a:srcRect/>
          <a:stretch>
            <a:fillRect/>
          </a:stretch>
        </p:blipFill>
        <p:spPr>
          <a:xfrm>
            <a:off x="3405243" y="1280882"/>
            <a:ext cx="2333521" cy="3562557"/>
          </a:xfrm>
          <a:prstGeom prst="rect">
            <a:avLst/>
          </a:prstGeom>
          <a:noFill/>
          <a:ln cap="flat">
            <a:noFill/>
          </a:ln>
        </p:spPr>
      </p:pic>
      <p:sp>
        <p:nvSpPr>
          <p:cNvPr id="4" name="Titel 3">
            <a:extLst>
              <a:ext uri="{FF2B5EF4-FFF2-40B4-BE49-F238E27FC236}">
                <a16:creationId xmlns:a16="http://schemas.microsoft.com/office/drawing/2014/main" id="{D42C4D54-42E6-461B-9FF4-D6417172543F}"/>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9E356FCD-2994-433A-AB02-DF1A3A01A2D7}"/>
              </a:ext>
            </a:extLst>
          </p:cNvPr>
          <p:cNvSpPr/>
          <p:nvPr/>
        </p:nvSpPr>
        <p:spPr>
          <a:xfrm>
            <a:off x="3136675" y="5320436"/>
            <a:ext cx="2870996" cy="10515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Ohne Vier</a:t>
            </a:r>
          </a:p>
          <a:p>
            <a:pPr marL="0" marR="0" lvl="0" indent="0" algn="ctr" defTabSz="914400" rtl="0" fontAlgn="auto" hangingPunct="0">
              <a:lnSpc>
                <a:spcPct val="100000"/>
              </a:lnSpc>
              <a:spcBef>
                <a:spcPts val="124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Spiel 5 (Stufe 5)</a:t>
            </a:r>
          </a:p>
        </p:txBody>
      </p:sp>
      <p:sp>
        <p:nvSpPr>
          <p:cNvPr id="3" name="Freihandform: Form 2">
            <a:extLst>
              <a:ext uri="{FF2B5EF4-FFF2-40B4-BE49-F238E27FC236}">
                <a16:creationId xmlns:a16="http://schemas.microsoft.com/office/drawing/2014/main" id="{45CC1B59-EF12-4528-B7CA-43D33F1039B1}"/>
              </a:ext>
            </a:extLst>
          </p:cNvPr>
          <p:cNvSpPr/>
          <p:nvPr/>
        </p:nvSpPr>
        <p:spPr>
          <a:xfrm>
            <a:off x="2759759" y="3076562"/>
            <a:ext cx="3624480" cy="7052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500"/>
              </a:spcBef>
              <a:spcAft>
                <a:spcPts val="0"/>
              </a:spcAft>
              <a:buNone/>
              <a:tabLst/>
              <a:defRPr sz="1800" b="0" i="0" u="none" strike="noStrike" kern="0" cap="none" spc="0" baseline="0">
                <a:solidFill>
                  <a:srgbClr val="000000"/>
                </a:solidFill>
                <a:uFillTx/>
              </a:defRPr>
            </a:pPr>
            <a:r>
              <a:rPr lang="de-DE" sz="4000" b="1" i="0" u="none" strike="noStrike" kern="1200" cap="none" spc="0" baseline="0">
                <a:solidFill>
                  <a:srgbClr val="000000"/>
                </a:solidFill>
                <a:uFillTx/>
                <a:latin typeface="Verdana" pitchFamily="34"/>
                <a:ea typeface="Lucida Sans Unicode" pitchFamily="2"/>
                <a:cs typeface="Tahoma" pitchFamily="2"/>
              </a:rPr>
              <a:t>(Kein Bube)</a:t>
            </a:r>
          </a:p>
        </p:txBody>
      </p:sp>
      <p:sp>
        <p:nvSpPr>
          <p:cNvPr id="4" name="Titel 3">
            <a:extLst>
              <a:ext uri="{FF2B5EF4-FFF2-40B4-BE49-F238E27FC236}">
                <a16:creationId xmlns:a16="http://schemas.microsoft.com/office/drawing/2014/main" id="{393E66D1-43CD-40A1-8FD7-EB74DBA0C7DC}"/>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Üben der Stufenermittlung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Zusammenfassung">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3F8048E3-48A9-4E1D-84D6-A1C0AE714E5B}"/>
              </a:ext>
            </a:extLst>
          </p:cNvPr>
          <p:cNvSpPr/>
          <p:nvPr/>
        </p:nvSpPr>
        <p:spPr>
          <a:xfrm>
            <a:off x="404640" y="1238399"/>
            <a:ext cx="8335076" cy="12938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00FF00"/>
                </a:solidFill>
                <a:uFillTx/>
                <a:latin typeface="Verdana" pitchFamily="34"/>
                <a:ea typeface="Lucida Sans Unicode" pitchFamily="2"/>
                <a:cs typeface="Tahoma" pitchFamily="2"/>
              </a:rPr>
              <a:t>Reizwert = Grundwert x Stufe</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Lucida Sans Unicode" pitchFamily="2"/>
                <a:cs typeface="Tahoma" pitchFamily="2"/>
              </a:rPr>
              <a:t>Niedrigster Reizwert: Karo mit Einem – Spiel 2 x 9 (Karo) = </a:t>
            </a:r>
            <a:r>
              <a:rPr lang="de-DE" sz="2000" b="1" i="0" u="none" strike="noStrike" kern="1200" cap="none" spc="0" baseline="0">
                <a:solidFill>
                  <a:srgbClr val="FF0000"/>
                </a:solidFill>
                <a:uFillTx/>
                <a:latin typeface="Verdana" pitchFamily="34"/>
                <a:ea typeface="Lucida Sans Unicode" pitchFamily="2"/>
                <a:cs typeface="Tahoma" pitchFamily="2"/>
              </a:rPr>
              <a:t>18</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Verdana" pitchFamily="34"/>
                <a:ea typeface="Lucida Sans Unicode" pitchFamily="2"/>
                <a:cs typeface="Tahoma" pitchFamily="2"/>
              </a:rPr>
              <a:t>Nun reizen wir weiter:</a:t>
            </a:r>
          </a:p>
        </p:txBody>
      </p:sp>
      <p:sp>
        <p:nvSpPr>
          <p:cNvPr id="3" name="Titel 2">
            <a:extLst>
              <a:ext uri="{FF2B5EF4-FFF2-40B4-BE49-F238E27FC236}">
                <a16:creationId xmlns:a16="http://schemas.microsoft.com/office/drawing/2014/main" id="{8F7BCCA7-6128-4608-ADCB-0EEA77B1EC89}"/>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Zusammenfassung Reizen</a:t>
            </a:r>
          </a:p>
        </p:txBody>
      </p:sp>
      <p:graphicFrame>
        <p:nvGraphicFramePr>
          <p:cNvPr id="4" name="">
            <a:extLst>
              <a:ext uri="{FF2B5EF4-FFF2-40B4-BE49-F238E27FC236}">
                <a16:creationId xmlns:a16="http://schemas.microsoft.com/office/drawing/2014/main" id="{D79AFD74-99BF-4773-B48F-90B59767EE70}"/>
              </a:ext>
            </a:extLst>
          </p:cNvPr>
          <p:cNvGraphicFramePr>
            <a:graphicFrameLocks noGrp="1"/>
          </p:cNvGraphicFramePr>
          <p:nvPr/>
        </p:nvGraphicFramePr>
        <p:xfrm>
          <a:off x="2034357" y="2868481"/>
          <a:ext cx="5075276" cy="3480837"/>
        </p:xfrm>
        <a:graphic>
          <a:graphicData uri="http://schemas.openxmlformats.org/drawingml/2006/table">
            <a:tbl>
              <a:tblPr firstRow="1" bandRow="1">
                <a:effectLst/>
              </a:tblPr>
              <a:tblGrid>
                <a:gridCol w="1691640">
                  <a:extLst>
                    <a:ext uri="{9D8B030D-6E8A-4147-A177-3AD203B41FA5}">
                      <a16:colId xmlns:a16="http://schemas.microsoft.com/office/drawing/2014/main" val="4112667149"/>
                    </a:ext>
                  </a:extLst>
                </a:gridCol>
                <a:gridCol w="2558518">
                  <a:extLst>
                    <a:ext uri="{9D8B030D-6E8A-4147-A177-3AD203B41FA5}">
                      <a16:colId xmlns:a16="http://schemas.microsoft.com/office/drawing/2014/main" val="2870064774"/>
                    </a:ext>
                  </a:extLst>
                </a:gridCol>
                <a:gridCol w="825483">
                  <a:extLst>
                    <a:ext uri="{9D8B030D-6E8A-4147-A177-3AD203B41FA5}">
                      <a16:colId xmlns:a16="http://schemas.microsoft.com/office/drawing/2014/main" val="1010585078"/>
                    </a:ext>
                  </a:extLst>
                </a:gridCol>
              </a:tblGrid>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 Einem</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2 x 10 (Herz)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20</a:t>
                      </a:r>
                    </a:p>
                  </a:txBody>
                  <a:tcPr/>
                </a:tc>
                <a:extLst>
                  <a:ext uri="{0D108BD9-81ED-4DB2-BD59-A6C34878D82A}">
                    <a16:rowId xmlns:a16="http://schemas.microsoft.com/office/drawing/2014/main" val="2232759302"/>
                  </a:ext>
                </a:extLst>
              </a:tr>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 Einem</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2 x 11 (Pik)</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22</a:t>
                      </a:r>
                    </a:p>
                  </a:txBody>
                  <a:tcPr/>
                </a:tc>
                <a:extLst>
                  <a:ext uri="{0D108BD9-81ED-4DB2-BD59-A6C34878D82A}">
                    <a16:rowId xmlns:a16="http://schemas.microsoft.com/office/drawing/2014/main" val="2303724920"/>
                  </a:ext>
                </a:extLst>
              </a:tr>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 Einem</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2 x 12 (Kreuz)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24</a:t>
                      </a:r>
                    </a:p>
                  </a:txBody>
                  <a:tcPr/>
                </a:tc>
                <a:extLst>
                  <a:ext uri="{0D108BD9-81ED-4DB2-BD59-A6C34878D82A}">
                    <a16:rowId xmlns:a16="http://schemas.microsoft.com/office/drawing/2014/main" val="1990514516"/>
                  </a:ext>
                </a:extLst>
              </a:tr>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 Zwei</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3 x 9 (Karo)</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27</a:t>
                      </a:r>
                    </a:p>
                  </a:txBody>
                  <a:tcPr/>
                </a:tc>
                <a:extLst>
                  <a:ext uri="{0D108BD9-81ED-4DB2-BD59-A6C34878D82A}">
                    <a16:rowId xmlns:a16="http://schemas.microsoft.com/office/drawing/2014/main" val="3103368455"/>
                  </a:ext>
                </a:extLst>
              </a:tr>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 Zwei</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3 x 10 (Herz)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30</a:t>
                      </a:r>
                    </a:p>
                  </a:txBody>
                  <a:tcPr/>
                </a:tc>
                <a:extLst>
                  <a:ext uri="{0D108BD9-81ED-4DB2-BD59-A6C34878D82A}">
                    <a16:rowId xmlns:a16="http://schemas.microsoft.com/office/drawing/2014/main" val="1485405187"/>
                  </a:ext>
                </a:extLst>
              </a:tr>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 Zwei</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3 x 11 (Pik)</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33</a:t>
                      </a:r>
                    </a:p>
                  </a:txBody>
                  <a:tcPr/>
                </a:tc>
                <a:extLst>
                  <a:ext uri="{0D108BD9-81ED-4DB2-BD59-A6C34878D82A}">
                    <a16:rowId xmlns:a16="http://schemas.microsoft.com/office/drawing/2014/main" val="887711558"/>
                  </a:ext>
                </a:extLst>
              </a:tr>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 Zwei</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3 x 12 (Kreuz)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36</a:t>
                      </a:r>
                    </a:p>
                  </a:txBody>
                  <a:tcPr/>
                </a:tc>
                <a:extLst>
                  <a:ext uri="{0D108BD9-81ED-4DB2-BD59-A6C34878D82A}">
                    <a16:rowId xmlns:a16="http://schemas.microsoft.com/office/drawing/2014/main" val="3708471409"/>
                  </a:ext>
                </a:extLst>
              </a:tr>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 Drei</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4 x 9 (Karo)</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36</a:t>
                      </a:r>
                    </a:p>
                  </a:txBody>
                  <a:tcPr/>
                </a:tc>
                <a:extLst>
                  <a:ext uri="{0D108BD9-81ED-4DB2-BD59-A6C34878D82A}">
                    <a16:rowId xmlns:a16="http://schemas.microsoft.com/office/drawing/2014/main" val="3839725257"/>
                  </a:ext>
                </a:extLst>
              </a:tr>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 Drei</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4 x 10 (Herz)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40</a:t>
                      </a:r>
                    </a:p>
                  </a:txBody>
                  <a:tcPr/>
                </a:tc>
                <a:extLst>
                  <a:ext uri="{0D108BD9-81ED-4DB2-BD59-A6C34878D82A}">
                    <a16:rowId xmlns:a16="http://schemas.microsoft.com/office/drawing/2014/main" val="1306160650"/>
                  </a:ext>
                </a:extLst>
              </a:tr>
              <a:tr h="348121">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a:t>
                      </a:r>
                    </a:p>
                  </a:txBody>
                  <a:tcPr/>
                </a:tc>
                <a:extLst>
                  <a:ext uri="{0D108BD9-81ED-4DB2-BD59-A6C34878D82A}">
                    <a16:rowId xmlns:a16="http://schemas.microsoft.com/office/drawing/2014/main" val="365420513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D56B18A6-E1D8-4A36-8197-253155AE5BE6}"/>
              </a:ext>
            </a:extLst>
          </p:cNvPr>
          <p:cNvSpPr/>
          <p:nvPr/>
        </p:nvSpPr>
        <p:spPr>
          <a:xfrm>
            <a:off x="688323" y="1107000"/>
            <a:ext cx="7767718" cy="9680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Nach den Buben kommt bei Farbspielen das Ass.</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Das ist das Spiel </a:t>
            </a:r>
            <a:r>
              <a:rPr lang="de-DE" sz="2400" b="1" i="0" u="none" strike="noStrike" kern="1200" cap="none" spc="0" baseline="0">
                <a:solidFill>
                  <a:srgbClr val="FF0000"/>
                </a:solidFill>
                <a:uFillTx/>
                <a:latin typeface="Verdana" pitchFamily="34"/>
                <a:ea typeface="Lucida Sans Unicode" pitchFamily="2"/>
                <a:cs typeface="Tahoma" pitchFamily="2"/>
              </a:rPr>
              <a:t>mit Fünf</a:t>
            </a:r>
            <a:r>
              <a:rPr lang="de-DE" sz="2400" b="0" i="0" u="none" strike="noStrike" kern="1200" cap="none" spc="0" baseline="0">
                <a:solidFill>
                  <a:srgbClr val="000000"/>
                </a:solidFill>
                <a:uFillTx/>
                <a:latin typeface="Verdana" pitchFamily="34"/>
                <a:ea typeface="Lucida Sans Unicode" pitchFamily="2"/>
                <a:cs typeface="Tahoma" pitchFamily="2"/>
              </a:rPr>
              <a:t>:</a:t>
            </a:r>
          </a:p>
        </p:txBody>
      </p:sp>
      <p:sp>
        <p:nvSpPr>
          <p:cNvPr id="3" name="Titel 2">
            <a:extLst>
              <a:ext uri="{FF2B5EF4-FFF2-40B4-BE49-F238E27FC236}">
                <a16:creationId xmlns:a16="http://schemas.microsoft.com/office/drawing/2014/main" id="{73D14867-DA9C-4125-BB01-3FD2EC44D4A8}"/>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Wie kann ich höher reizen?</a:t>
            </a:r>
          </a:p>
        </p:txBody>
      </p:sp>
      <p:sp>
        <p:nvSpPr>
          <p:cNvPr id="4" name="Textfeld 3">
            <a:extLst>
              <a:ext uri="{FF2B5EF4-FFF2-40B4-BE49-F238E27FC236}">
                <a16:creationId xmlns:a16="http://schemas.microsoft.com/office/drawing/2014/main" id="{D73DAB00-63D5-4A45-AFAB-5FE78294255F}"/>
              </a:ext>
            </a:extLst>
          </p:cNvPr>
          <p:cNvSpPr txBox="1"/>
          <p:nvPr/>
        </p:nvSpPr>
        <p:spPr>
          <a:xfrm>
            <a:off x="1907996" y="5543998"/>
            <a:ext cx="5327998" cy="456121"/>
          </a:xfrm>
          <a:prstGeom prst="rect">
            <a:avLst/>
          </a:prstGeom>
          <a:noFill/>
          <a:ln cap="flat">
            <a:noFill/>
          </a:ln>
        </p:spPr>
        <p:txBody>
          <a:bodyPr vert="horz" wrap="squar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Arial" pitchFamily="2"/>
                <a:cs typeface="Arial" pitchFamily="2"/>
              </a:rPr>
              <a:t>Mit Fünf, Spiel 6 x 9 (Karo) = </a:t>
            </a:r>
            <a:r>
              <a:rPr lang="de-DE" sz="2400" b="1" i="0" u="none" strike="noStrike" kern="1200" cap="none" spc="0" baseline="0">
                <a:solidFill>
                  <a:srgbClr val="FF0000"/>
                </a:solidFill>
                <a:uFillTx/>
                <a:latin typeface="Verdana" pitchFamily="34"/>
                <a:ea typeface="Arial" pitchFamily="2"/>
                <a:cs typeface="Arial" pitchFamily="2"/>
              </a:rPr>
              <a:t>54</a:t>
            </a:r>
          </a:p>
        </p:txBody>
      </p:sp>
      <p:grpSp>
        <p:nvGrpSpPr>
          <p:cNvPr id="5" name="Gruppieren 4">
            <a:extLst>
              <a:ext uri="{FF2B5EF4-FFF2-40B4-BE49-F238E27FC236}">
                <a16:creationId xmlns:a16="http://schemas.microsoft.com/office/drawing/2014/main" id="{830973A2-9DEB-42EE-A00F-C5F7B609B22A}"/>
              </a:ext>
            </a:extLst>
          </p:cNvPr>
          <p:cNvGrpSpPr/>
          <p:nvPr/>
        </p:nvGrpSpPr>
        <p:grpSpPr>
          <a:xfrm>
            <a:off x="1883161" y="2648523"/>
            <a:ext cx="5377677" cy="2350437"/>
            <a:chOff x="1883161" y="2648523"/>
            <a:chExt cx="5377677" cy="2350437"/>
          </a:xfrm>
        </p:grpSpPr>
        <p:pic>
          <p:nvPicPr>
            <p:cNvPr id="6" name="">
              <a:extLst>
                <a:ext uri="{FF2B5EF4-FFF2-40B4-BE49-F238E27FC236}">
                  <a16:creationId xmlns:a16="http://schemas.microsoft.com/office/drawing/2014/main" id="{61278D93-AD1E-4002-9228-1E4DFDB3AD54}"/>
                </a:ext>
              </a:extLst>
            </p:cNvPr>
            <p:cNvPicPr>
              <a:picLocks noChangeAspect="1"/>
            </p:cNvPicPr>
            <p:nvPr/>
          </p:nvPicPr>
          <p:blipFill>
            <a:blip r:embed="rId3">
              <a:lum/>
              <a:alphaModFix/>
            </a:blip>
            <a:srcRect/>
            <a:stretch>
              <a:fillRect/>
            </a:stretch>
          </p:blipFill>
          <p:spPr>
            <a:xfrm>
              <a:off x="1883161" y="2648523"/>
              <a:ext cx="1540078" cy="2350437"/>
            </a:xfrm>
            <a:prstGeom prst="rect">
              <a:avLst/>
            </a:prstGeom>
            <a:noFill/>
            <a:ln cap="flat">
              <a:noFill/>
            </a:ln>
          </p:spPr>
        </p:pic>
        <p:pic>
          <p:nvPicPr>
            <p:cNvPr id="7" name="">
              <a:extLst>
                <a:ext uri="{FF2B5EF4-FFF2-40B4-BE49-F238E27FC236}">
                  <a16:creationId xmlns:a16="http://schemas.microsoft.com/office/drawing/2014/main" id="{1504D71B-F350-4C15-9B8C-0A0B08E6396A}"/>
                </a:ext>
              </a:extLst>
            </p:cNvPr>
            <p:cNvPicPr>
              <a:picLocks noChangeAspect="1"/>
            </p:cNvPicPr>
            <p:nvPr/>
          </p:nvPicPr>
          <p:blipFill>
            <a:blip r:embed="rId4">
              <a:lum/>
              <a:alphaModFix/>
            </a:blip>
            <a:srcRect/>
            <a:stretch>
              <a:fillRect/>
            </a:stretch>
          </p:blipFill>
          <p:spPr>
            <a:xfrm>
              <a:off x="2258284" y="2648523"/>
              <a:ext cx="1540078" cy="2350437"/>
            </a:xfrm>
            <a:prstGeom prst="rect">
              <a:avLst/>
            </a:prstGeom>
            <a:noFill/>
            <a:ln cap="flat">
              <a:noFill/>
            </a:ln>
          </p:spPr>
        </p:pic>
        <p:pic>
          <p:nvPicPr>
            <p:cNvPr id="8" name="">
              <a:extLst>
                <a:ext uri="{FF2B5EF4-FFF2-40B4-BE49-F238E27FC236}">
                  <a16:creationId xmlns:a16="http://schemas.microsoft.com/office/drawing/2014/main" id="{B0B24E0B-4652-441D-8712-DCAC4029F882}"/>
                </a:ext>
              </a:extLst>
            </p:cNvPr>
            <p:cNvPicPr>
              <a:picLocks noChangeAspect="1"/>
            </p:cNvPicPr>
            <p:nvPr/>
          </p:nvPicPr>
          <p:blipFill>
            <a:blip r:embed="rId5">
              <a:lum/>
              <a:alphaModFix/>
            </a:blip>
            <a:srcRect/>
            <a:stretch>
              <a:fillRect/>
            </a:stretch>
          </p:blipFill>
          <p:spPr>
            <a:xfrm>
              <a:off x="2653917" y="2648523"/>
              <a:ext cx="1558439" cy="2350437"/>
            </a:xfrm>
            <a:prstGeom prst="rect">
              <a:avLst/>
            </a:prstGeom>
            <a:noFill/>
            <a:ln cap="flat">
              <a:noFill/>
            </a:ln>
          </p:spPr>
        </p:pic>
        <p:pic>
          <p:nvPicPr>
            <p:cNvPr id="9" name="">
              <a:extLst>
                <a:ext uri="{FF2B5EF4-FFF2-40B4-BE49-F238E27FC236}">
                  <a16:creationId xmlns:a16="http://schemas.microsoft.com/office/drawing/2014/main" id="{0086EC11-9736-4A8C-A385-0A9BF741C284}"/>
                </a:ext>
              </a:extLst>
            </p:cNvPr>
            <p:cNvPicPr>
              <a:picLocks noChangeAspect="1"/>
            </p:cNvPicPr>
            <p:nvPr/>
          </p:nvPicPr>
          <p:blipFill>
            <a:blip r:embed="rId6">
              <a:lum/>
              <a:alphaModFix/>
            </a:blip>
            <a:srcRect/>
            <a:stretch>
              <a:fillRect/>
            </a:stretch>
          </p:blipFill>
          <p:spPr>
            <a:xfrm>
              <a:off x="3115077" y="2648523"/>
              <a:ext cx="1540078" cy="2350437"/>
            </a:xfrm>
            <a:prstGeom prst="rect">
              <a:avLst/>
            </a:prstGeom>
            <a:noFill/>
            <a:ln cap="flat">
              <a:noFill/>
            </a:ln>
          </p:spPr>
        </p:pic>
        <p:pic>
          <p:nvPicPr>
            <p:cNvPr id="10" name="">
              <a:extLst>
                <a:ext uri="{FF2B5EF4-FFF2-40B4-BE49-F238E27FC236}">
                  <a16:creationId xmlns:a16="http://schemas.microsoft.com/office/drawing/2014/main" id="{5079997A-2A57-47D5-AE45-3765DA146CF7}"/>
                </a:ext>
              </a:extLst>
            </p:cNvPr>
            <p:cNvPicPr>
              <a:picLocks noChangeAspect="1"/>
            </p:cNvPicPr>
            <p:nvPr/>
          </p:nvPicPr>
          <p:blipFill>
            <a:blip r:embed="rId7">
              <a:lum/>
              <a:alphaModFix/>
            </a:blip>
            <a:srcRect/>
            <a:stretch>
              <a:fillRect/>
            </a:stretch>
          </p:blipFill>
          <p:spPr>
            <a:xfrm>
              <a:off x="3524755" y="2648523"/>
              <a:ext cx="1540078" cy="2350437"/>
            </a:xfrm>
            <a:prstGeom prst="rect">
              <a:avLst/>
            </a:prstGeom>
            <a:noFill/>
            <a:ln cap="flat">
              <a:noFill/>
            </a:ln>
          </p:spPr>
        </p:pic>
        <p:pic>
          <p:nvPicPr>
            <p:cNvPr id="11" name="">
              <a:extLst>
                <a:ext uri="{FF2B5EF4-FFF2-40B4-BE49-F238E27FC236}">
                  <a16:creationId xmlns:a16="http://schemas.microsoft.com/office/drawing/2014/main" id="{D48A9B91-DF33-40E9-AFEE-A4F1F11280E6}"/>
                </a:ext>
              </a:extLst>
            </p:cNvPr>
            <p:cNvPicPr>
              <a:picLocks noChangeAspect="1"/>
            </p:cNvPicPr>
            <p:nvPr/>
          </p:nvPicPr>
          <p:blipFill>
            <a:blip r:embed="rId8">
              <a:lum/>
              <a:alphaModFix/>
            </a:blip>
            <a:srcRect/>
            <a:stretch>
              <a:fillRect/>
            </a:stretch>
          </p:blipFill>
          <p:spPr>
            <a:xfrm>
              <a:off x="3971156" y="2648523"/>
              <a:ext cx="1540078" cy="2350437"/>
            </a:xfrm>
            <a:prstGeom prst="rect">
              <a:avLst/>
            </a:prstGeom>
            <a:noFill/>
            <a:ln cap="flat">
              <a:noFill/>
            </a:ln>
          </p:spPr>
        </p:pic>
        <p:pic>
          <p:nvPicPr>
            <p:cNvPr id="12" name="">
              <a:extLst>
                <a:ext uri="{FF2B5EF4-FFF2-40B4-BE49-F238E27FC236}">
                  <a16:creationId xmlns:a16="http://schemas.microsoft.com/office/drawing/2014/main" id="{66924ED0-88F2-4D59-A7C9-99CA6DCB4F23}"/>
                </a:ext>
              </a:extLst>
            </p:cNvPr>
            <p:cNvPicPr>
              <a:picLocks noChangeAspect="1"/>
            </p:cNvPicPr>
            <p:nvPr/>
          </p:nvPicPr>
          <p:blipFill>
            <a:blip r:embed="rId9">
              <a:lum/>
              <a:alphaModFix/>
            </a:blip>
            <a:srcRect/>
            <a:stretch>
              <a:fillRect/>
            </a:stretch>
          </p:blipFill>
          <p:spPr>
            <a:xfrm>
              <a:off x="4408916" y="2648523"/>
              <a:ext cx="1550877" cy="2350437"/>
            </a:xfrm>
            <a:prstGeom prst="rect">
              <a:avLst/>
            </a:prstGeom>
            <a:noFill/>
            <a:ln cap="flat">
              <a:noFill/>
            </a:ln>
          </p:spPr>
        </p:pic>
        <p:pic>
          <p:nvPicPr>
            <p:cNvPr id="13" name="">
              <a:extLst>
                <a:ext uri="{FF2B5EF4-FFF2-40B4-BE49-F238E27FC236}">
                  <a16:creationId xmlns:a16="http://schemas.microsoft.com/office/drawing/2014/main" id="{6E17AC3A-392C-4C43-BABB-58C286DD6E15}"/>
                </a:ext>
              </a:extLst>
            </p:cNvPr>
            <p:cNvPicPr>
              <a:picLocks noChangeAspect="1"/>
            </p:cNvPicPr>
            <p:nvPr/>
          </p:nvPicPr>
          <p:blipFill>
            <a:blip r:embed="rId10">
              <a:lum/>
              <a:alphaModFix/>
            </a:blip>
            <a:srcRect/>
            <a:stretch>
              <a:fillRect/>
            </a:stretch>
          </p:blipFill>
          <p:spPr>
            <a:xfrm>
              <a:off x="4863958" y="2648523"/>
              <a:ext cx="1540078" cy="2350437"/>
            </a:xfrm>
            <a:prstGeom prst="rect">
              <a:avLst/>
            </a:prstGeom>
            <a:noFill/>
            <a:ln cap="flat">
              <a:noFill/>
            </a:ln>
          </p:spPr>
        </p:pic>
        <p:pic>
          <p:nvPicPr>
            <p:cNvPr id="14" name="">
              <a:extLst>
                <a:ext uri="{FF2B5EF4-FFF2-40B4-BE49-F238E27FC236}">
                  <a16:creationId xmlns:a16="http://schemas.microsoft.com/office/drawing/2014/main" id="{AA115875-68A2-48B3-BE6A-CCF629C209DA}"/>
                </a:ext>
              </a:extLst>
            </p:cNvPr>
            <p:cNvPicPr>
              <a:picLocks noChangeAspect="1"/>
            </p:cNvPicPr>
            <p:nvPr/>
          </p:nvPicPr>
          <p:blipFill>
            <a:blip r:embed="rId11">
              <a:lum/>
              <a:alphaModFix/>
            </a:blip>
            <a:srcRect/>
            <a:stretch>
              <a:fillRect/>
            </a:stretch>
          </p:blipFill>
          <p:spPr>
            <a:xfrm>
              <a:off x="5304955" y="2648523"/>
              <a:ext cx="1547640" cy="2350437"/>
            </a:xfrm>
            <a:prstGeom prst="rect">
              <a:avLst/>
            </a:prstGeom>
            <a:noFill/>
            <a:ln cap="flat">
              <a:noFill/>
            </a:ln>
          </p:spPr>
        </p:pic>
        <p:pic>
          <p:nvPicPr>
            <p:cNvPr id="15" name="">
              <a:extLst>
                <a:ext uri="{FF2B5EF4-FFF2-40B4-BE49-F238E27FC236}">
                  <a16:creationId xmlns:a16="http://schemas.microsoft.com/office/drawing/2014/main" id="{1DF1AE51-0078-4893-BF65-5779C73304E0}"/>
                </a:ext>
              </a:extLst>
            </p:cNvPr>
            <p:cNvPicPr>
              <a:picLocks noChangeAspect="1"/>
            </p:cNvPicPr>
            <p:nvPr/>
          </p:nvPicPr>
          <p:blipFill>
            <a:blip r:embed="rId12">
              <a:lum/>
              <a:alphaModFix/>
            </a:blip>
            <a:srcRect/>
            <a:stretch>
              <a:fillRect/>
            </a:stretch>
          </p:blipFill>
          <p:spPr>
            <a:xfrm>
              <a:off x="5720760" y="2648523"/>
              <a:ext cx="1540078" cy="2350437"/>
            </a:xfrm>
            <a:prstGeom prst="rect">
              <a:avLst/>
            </a:prstGeom>
            <a:noFill/>
            <a:ln cap="flat">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F537B-2E69-44AF-8D7C-E3533EC8D6E7}"/>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Wie kann ich höher reizen?</a:t>
            </a:r>
          </a:p>
        </p:txBody>
      </p:sp>
      <p:graphicFrame>
        <p:nvGraphicFramePr>
          <p:cNvPr id="3" name="">
            <a:extLst>
              <a:ext uri="{FF2B5EF4-FFF2-40B4-BE49-F238E27FC236}">
                <a16:creationId xmlns:a16="http://schemas.microsoft.com/office/drawing/2014/main" id="{84955FDC-5F20-40E1-B09B-54D4DD338301}"/>
              </a:ext>
            </a:extLst>
          </p:cNvPr>
          <p:cNvGraphicFramePr>
            <a:graphicFrameLocks noGrp="1"/>
          </p:cNvGraphicFramePr>
          <p:nvPr/>
        </p:nvGraphicFramePr>
        <p:xfrm>
          <a:off x="1577522" y="2508839"/>
          <a:ext cx="5989320" cy="3610801"/>
        </p:xfrm>
        <a:graphic>
          <a:graphicData uri="http://schemas.openxmlformats.org/drawingml/2006/table">
            <a:tbl>
              <a:tblPr firstRow="1" bandRow="1">
                <a:effectLst/>
              </a:tblPr>
              <a:tblGrid>
                <a:gridCol w="2064962">
                  <a:extLst>
                    <a:ext uri="{9D8B030D-6E8A-4147-A177-3AD203B41FA5}">
                      <a16:colId xmlns:a16="http://schemas.microsoft.com/office/drawing/2014/main" val="1039479342"/>
                    </a:ext>
                  </a:extLst>
                </a:gridCol>
                <a:gridCol w="2966761">
                  <a:extLst>
                    <a:ext uri="{9D8B030D-6E8A-4147-A177-3AD203B41FA5}">
                      <a16:colId xmlns:a16="http://schemas.microsoft.com/office/drawing/2014/main" val="3013273373"/>
                    </a:ext>
                  </a:extLst>
                </a:gridCol>
                <a:gridCol w="957962">
                  <a:extLst>
                    <a:ext uri="{9D8B030D-6E8A-4147-A177-3AD203B41FA5}">
                      <a16:colId xmlns:a16="http://schemas.microsoft.com/office/drawing/2014/main" val="608864224"/>
                    </a:ext>
                  </a:extLst>
                </a:gridCol>
              </a:tblGrid>
              <a:tr h="401403">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Mit/Ohne Fünf</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6 x 10 (Herz)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60</a:t>
                      </a:r>
                    </a:p>
                  </a:txBody>
                  <a:tcPr/>
                </a:tc>
                <a:extLst>
                  <a:ext uri="{0D108BD9-81ED-4DB2-BD59-A6C34878D82A}">
                    <a16:rowId xmlns:a16="http://schemas.microsoft.com/office/drawing/2014/main" val="894286098"/>
                  </a:ext>
                </a:extLst>
              </a:tr>
              <a:tr h="401403">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Mit/Ohne Fünf</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6 x 11 (Pik)</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66</a:t>
                      </a:r>
                    </a:p>
                  </a:txBody>
                  <a:tcPr/>
                </a:tc>
                <a:extLst>
                  <a:ext uri="{0D108BD9-81ED-4DB2-BD59-A6C34878D82A}">
                    <a16:rowId xmlns:a16="http://schemas.microsoft.com/office/drawing/2014/main" val="2327940791"/>
                  </a:ext>
                </a:extLst>
              </a:tr>
              <a:tr h="401403">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Mit/Ohne Fünf</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6 x 12 (Kreuz)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72</a:t>
                      </a:r>
                    </a:p>
                  </a:txBody>
                  <a:tcPr/>
                </a:tc>
                <a:extLst>
                  <a:ext uri="{0D108BD9-81ED-4DB2-BD59-A6C34878D82A}">
                    <a16:rowId xmlns:a16="http://schemas.microsoft.com/office/drawing/2014/main" val="2080827682"/>
                  </a:ext>
                </a:extLst>
              </a:tr>
              <a:tr h="401403">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Mit/Ohne</a:t>
                      </a:r>
                      <a:r>
                        <a:rPr lang="de-DE" sz="1800" b="0" i="0" u="none" strike="noStrike" baseline="0">
                          <a:solidFill>
                            <a:srgbClr val="000000"/>
                          </a:solidFill>
                          <a:latin typeface="Arial" pitchFamily="18"/>
                          <a:ea typeface="Arial" pitchFamily="2"/>
                          <a:cs typeface="Arial" pitchFamily="2"/>
                        </a:rPr>
                        <a:t> Sechs</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7 x 9 (Karo)</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63</a:t>
                      </a:r>
                    </a:p>
                  </a:txBody>
                  <a:tcPr/>
                </a:tc>
                <a:extLst>
                  <a:ext uri="{0D108BD9-81ED-4DB2-BD59-A6C34878D82A}">
                    <a16:rowId xmlns:a16="http://schemas.microsoft.com/office/drawing/2014/main" val="4249410363"/>
                  </a:ext>
                </a:extLst>
              </a:tr>
              <a:tr h="401403">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Mit/Ohne Sechs</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7 x 10 (Herz)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70</a:t>
                      </a:r>
                    </a:p>
                  </a:txBody>
                  <a:tcPr/>
                </a:tc>
                <a:extLst>
                  <a:ext uri="{0D108BD9-81ED-4DB2-BD59-A6C34878D82A}">
                    <a16:rowId xmlns:a16="http://schemas.microsoft.com/office/drawing/2014/main" val="3011678564"/>
                  </a:ext>
                </a:extLst>
              </a:tr>
              <a:tr h="401403">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Mit/Ohne Sechs</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7 x 11 (Pik)</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77</a:t>
                      </a:r>
                    </a:p>
                  </a:txBody>
                  <a:tcPr/>
                </a:tc>
                <a:extLst>
                  <a:ext uri="{0D108BD9-81ED-4DB2-BD59-A6C34878D82A}">
                    <a16:rowId xmlns:a16="http://schemas.microsoft.com/office/drawing/2014/main" val="3663939846"/>
                  </a:ext>
                </a:extLst>
              </a:tr>
              <a:tr h="401403">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Mit/Ohne Sechs</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7 x 12 (Kreuz)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84</a:t>
                      </a:r>
                    </a:p>
                  </a:txBody>
                  <a:tcPr/>
                </a:tc>
                <a:extLst>
                  <a:ext uri="{0D108BD9-81ED-4DB2-BD59-A6C34878D82A}">
                    <a16:rowId xmlns:a16="http://schemas.microsoft.com/office/drawing/2014/main" val="1958108949"/>
                  </a:ext>
                </a:extLst>
              </a:tr>
              <a:tr h="401403">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a:t>
                      </a:r>
                    </a:p>
                  </a:txBody>
                  <a:tcPr/>
                </a:tc>
                <a:extLst>
                  <a:ext uri="{0D108BD9-81ED-4DB2-BD59-A6C34878D82A}">
                    <a16:rowId xmlns:a16="http://schemas.microsoft.com/office/drawing/2014/main" val="588283005"/>
                  </a:ext>
                </a:extLst>
              </a:tr>
              <a:tr h="399958">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Mit/Ohne</a:t>
                      </a:r>
                      <a:r>
                        <a:rPr lang="de-DE" sz="1800" b="0" i="0" u="none" strike="noStrike" baseline="0">
                          <a:solidFill>
                            <a:srgbClr val="000000"/>
                          </a:solidFill>
                          <a:latin typeface="Arial" pitchFamily="18"/>
                          <a:ea typeface="Arial" pitchFamily="2"/>
                          <a:cs typeface="Arial" pitchFamily="2"/>
                        </a:rPr>
                        <a:t> Elf</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Spiel 12 x 12 (Kreuz)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Verdana" pitchFamily="34"/>
                          <a:ea typeface="Arial" pitchFamily="2"/>
                          <a:cs typeface="Arial" pitchFamily="2"/>
                        </a:rPr>
                        <a:t>= </a:t>
                      </a:r>
                      <a:r>
                        <a:rPr lang="de-DE" sz="1800" b="1" i="0" u="none" strike="noStrike" baseline="0">
                          <a:solidFill>
                            <a:srgbClr val="FF0000"/>
                          </a:solidFill>
                          <a:latin typeface="Verdana" pitchFamily="34"/>
                          <a:ea typeface="Arial" pitchFamily="2"/>
                          <a:cs typeface="Arial" pitchFamily="2"/>
                        </a:rPr>
                        <a:t>144</a:t>
                      </a:r>
                    </a:p>
                  </a:txBody>
                  <a:tcPr/>
                </a:tc>
                <a:extLst>
                  <a:ext uri="{0D108BD9-81ED-4DB2-BD59-A6C34878D82A}">
                    <a16:rowId xmlns:a16="http://schemas.microsoft.com/office/drawing/2014/main" val="485027771"/>
                  </a:ext>
                </a:extLst>
              </a:tr>
            </a:tbl>
          </a:graphicData>
        </a:graphic>
      </p:graphicFrame>
      <p:sp>
        <p:nvSpPr>
          <p:cNvPr id="4" name="Textfeld 3">
            <a:extLst>
              <a:ext uri="{FF2B5EF4-FFF2-40B4-BE49-F238E27FC236}">
                <a16:creationId xmlns:a16="http://schemas.microsoft.com/office/drawing/2014/main" id="{6DD916A4-E62B-4770-B929-C3A7D9562739}"/>
              </a:ext>
            </a:extLst>
          </p:cNvPr>
          <p:cNvSpPr txBox="1"/>
          <p:nvPr/>
        </p:nvSpPr>
        <p:spPr>
          <a:xfrm>
            <a:off x="971998" y="1259997"/>
            <a:ext cx="7200003" cy="821881"/>
          </a:xfrm>
          <a:prstGeom prst="rect">
            <a:avLst/>
          </a:prstGeom>
          <a:noFill/>
          <a:ln cap="flat">
            <a:noFill/>
          </a:ln>
        </p:spPr>
        <p:txBody>
          <a:bodyPr vert="horz" wrap="squar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Arial" pitchFamily="2"/>
                <a:cs typeface="Arial" pitchFamily="2"/>
              </a:rPr>
              <a:t>Fehlen die fünf höchsten Trümpfe, spielt man </a:t>
            </a:r>
            <a:r>
              <a:rPr lang="de-DE" sz="2400" b="1" i="0" u="none" strike="noStrike" kern="1200" cap="none" spc="0" baseline="0">
                <a:solidFill>
                  <a:srgbClr val="FF0000"/>
                </a:solidFill>
                <a:uFillTx/>
                <a:latin typeface="Verdana" pitchFamily="34"/>
                <a:ea typeface="Arial" pitchFamily="2"/>
                <a:cs typeface="Arial" pitchFamily="2"/>
              </a:rPr>
              <a:t>ohne Fünf</a:t>
            </a:r>
            <a:r>
              <a:rPr lang="de-DE" sz="2400" b="0" i="0" u="none" strike="noStrike" kern="1200" cap="none" spc="0" baseline="0">
                <a:solidFill>
                  <a:srgbClr val="000000"/>
                </a:solidFill>
                <a:uFillTx/>
                <a:latin typeface="Verdana" pitchFamily="34"/>
                <a:ea typeface="Arial" pitchFamily="2"/>
                <a:cs typeface="Arial" pitchFamily="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name="Reizwerte einem Spiel zuweisen">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067D6942-893D-433C-BE17-63FAC545FBEA}"/>
              </a:ext>
            </a:extLst>
          </p:cNvPr>
          <p:cNvSpPr/>
          <p:nvPr/>
        </p:nvSpPr>
        <p:spPr>
          <a:xfrm>
            <a:off x="1062002" y="4535643"/>
            <a:ext cx="7020004" cy="19846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Ein Reizwert von </a:t>
            </a:r>
            <a:r>
              <a:rPr lang="de-DE" sz="2400" b="0" i="0" u="none" strike="noStrike" kern="1200" cap="none" spc="0" baseline="0">
                <a:solidFill>
                  <a:srgbClr val="FF3300"/>
                </a:solidFill>
                <a:uFillTx/>
                <a:latin typeface="Verdana" pitchFamily="34"/>
                <a:ea typeface="Lucida Sans Unicode" pitchFamily="2"/>
                <a:cs typeface="Tahoma" pitchFamily="2"/>
              </a:rPr>
              <a:t>18</a:t>
            </a:r>
            <a:r>
              <a:rPr lang="de-DE" sz="2400" b="0" i="0" u="none" strike="noStrike" kern="1200" cap="none" spc="0" baseline="0">
                <a:solidFill>
                  <a:srgbClr val="000000"/>
                </a:solidFill>
                <a:uFillTx/>
                <a:latin typeface="Verdana" pitchFamily="34"/>
                <a:ea typeface="Lucida Sans Unicode" pitchFamily="2"/>
                <a:cs typeface="Tahoma" pitchFamily="2"/>
              </a:rPr>
              <a:t> bedeutet: </a:t>
            </a:r>
            <a:r>
              <a:rPr lang="de-DE" sz="2400" b="0" i="0" u="none" strike="noStrike" kern="1200" cap="none" spc="0" baseline="0">
                <a:solidFill>
                  <a:srgbClr val="00CC00"/>
                </a:solidFill>
                <a:uFillTx/>
                <a:latin typeface="Verdana" pitchFamily="34"/>
                <a:ea typeface="Lucida Sans Unicode" pitchFamily="2"/>
                <a:cs typeface="Tahoma" pitchFamily="2"/>
              </a:rPr>
              <a:t>Karo Stufe 2</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Was bedeutet ein Reizwert von:</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3300"/>
                </a:solidFill>
                <a:uFillTx/>
                <a:latin typeface="Verdana" pitchFamily="34"/>
                <a:ea typeface="Lucida Sans Unicode" pitchFamily="2"/>
                <a:cs typeface="Tahoma" pitchFamily="2"/>
              </a:rPr>
              <a:t>20</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(Herz Stufe 2)</a:t>
            </a:r>
          </a:p>
        </p:txBody>
      </p:sp>
      <p:sp>
        <p:nvSpPr>
          <p:cNvPr id="3" name="Titel 2">
            <a:extLst>
              <a:ext uri="{FF2B5EF4-FFF2-40B4-BE49-F238E27FC236}">
                <a16:creationId xmlns:a16="http://schemas.microsoft.com/office/drawing/2014/main" id="{6E8B484B-1448-43DB-8131-64BD9A1CC746}"/>
              </a:ext>
            </a:extLst>
          </p:cNvPr>
          <p:cNvSpPr txBox="1">
            <a:spLocks noGrp="1"/>
          </p:cNvSpPr>
          <p:nvPr>
            <p:ph type="title" idx="4294967295"/>
          </p:nvPr>
        </p:nvSpPr>
        <p:spPr>
          <a:xfrm>
            <a:off x="0" y="264599"/>
            <a:ext cx="9144000" cy="1312922"/>
          </a:xfrm>
        </p:spPr>
        <p:txBody>
          <a:bodyPr>
            <a:spAutoFit/>
          </a:bodyPr>
          <a:lstStyle/>
          <a:p>
            <a:pPr lvl="0"/>
            <a:r>
              <a:rPr lang="de-DE" sz="4000" b="1">
                <a:solidFill>
                  <a:srgbClr val="3366FF"/>
                </a:solidFill>
                <a:latin typeface="Verdana" pitchFamily="34"/>
              </a:rPr>
              <a:t>Welcher Reizwert gehört zu welchem Spiel?</a:t>
            </a:r>
          </a:p>
        </p:txBody>
      </p:sp>
      <p:sp>
        <p:nvSpPr>
          <p:cNvPr id="4" name="Freihandform: Form 4">
            <a:extLst>
              <a:ext uri="{FF2B5EF4-FFF2-40B4-BE49-F238E27FC236}">
                <a16:creationId xmlns:a16="http://schemas.microsoft.com/office/drawing/2014/main" id="{B1D35AC1-4386-42F8-9C46-E7AC36B41F67}"/>
              </a:ext>
            </a:extLst>
          </p:cNvPr>
          <p:cNvSpPr/>
          <p:nvPr/>
        </p:nvSpPr>
        <p:spPr>
          <a:xfrm>
            <a:off x="4254117" y="2036880"/>
            <a:ext cx="533515" cy="91692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337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5400" b="0" i="0" u="none" strike="noStrike" kern="1200" cap="none" spc="0" baseline="0">
                <a:solidFill>
                  <a:srgbClr val="000000"/>
                </a:solidFill>
                <a:uFillTx/>
                <a:latin typeface="Verdana" pitchFamily="34"/>
                <a:ea typeface="Arial" pitchFamily="2"/>
                <a:cs typeface="Arial" pitchFamily="2"/>
              </a:rPr>
              <a:t>x</a:t>
            </a:r>
          </a:p>
        </p:txBody>
      </p:sp>
      <p:graphicFrame>
        <p:nvGraphicFramePr>
          <p:cNvPr id="5" name="Tabelle 5">
            <a:extLst>
              <a:ext uri="{FF2B5EF4-FFF2-40B4-BE49-F238E27FC236}">
                <a16:creationId xmlns:a16="http://schemas.microsoft.com/office/drawing/2014/main" id="{65F9E38B-5177-41B3-9140-737FFE17588F}"/>
              </a:ext>
            </a:extLst>
          </p:cNvPr>
          <p:cNvGraphicFramePr>
            <a:graphicFrameLocks noGrp="1"/>
          </p:cNvGraphicFramePr>
          <p:nvPr/>
        </p:nvGraphicFramePr>
        <p:xfrm>
          <a:off x="1799283" y="1790642"/>
          <a:ext cx="2264036" cy="1807915"/>
        </p:xfrm>
        <a:graphic>
          <a:graphicData uri="http://schemas.openxmlformats.org/drawingml/2006/table">
            <a:tbl>
              <a:tblPr firstRow="1" bandRow="1">
                <a:effectLst/>
              </a:tblPr>
              <a:tblGrid>
                <a:gridCol w="1132200">
                  <a:extLst>
                    <a:ext uri="{9D8B030D-6E8A-4147-A177-3AD203B41FA5}">
                      <a16:colId xmlns:a16="http://schemas.microsoft.com/office/drawing/2014/main" val="794425620"/>
                    </a:ext>
                  </a:extLst>
                </a:gridCol>
                <a:gridCol w="1132200">
                  <a:extLst>
                    <a:ext uri="{9D8B030D-6E8A-4147-A177-3AD203B41FA5}">
                      <a16:colId xmlns:a16="http://schemas.microsoft.com/office/drawing/2014/main" val="4074765736"/>
                    </a:ext>
                  </a:extLst>
                </a:gridCol>
              </a:tblGrid>
              <a:tr h="409322">
                <a:tc gridSpan="2">
                  <a:txBody>
                    <a:bodyPr/>
                    <a:lstStyle/>
                    <a:p>
                      <a:pPr marL="0" marR="0" lvl="0" indent="0" algn="ctr"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200" b="0" i="0" u="none" strike="noStrike" baseline="0">
                          <a:solidFill>
                            <a:srgbClr val="000000"/>
                          </a:solidFill>
                          <a:latin typeface="Verdana" pitchFamily="34"/>
                          <a:ea typeface="Arial" pitchFamily="2"/>
                          <a:cs typeface="Arial" pitchFamily="2"/>
                        </a:rPr>
                        <a:t>Spitzen</a:t>
                      </a:r>
                    </a:p>
                  </a:txBody>
                  <a:tcPr/>
                </a:tc>
                <a:tc hMerge="1">
                  <a:txBody>
                    <a:bodyPr/>
                    <a:lstStyle/>
                    <a:p>
                      <a:endParaRPr lang="en-IE"/>
                    </a:p>
                  </a:txBody>
                  <a:tcPr/>
                </a:tc>
                <a:extLst>
                  <a:ext uri="{0D108BD9-81ED-4DB2-BD59-A6C34878D82A}">
                    <a16:rowId xmlns:a16="http://schemas.microsoft.com/office/drawing/2014/main" val="3727744714"/>
                  </a:ext>
                </a:extLst>
              </a:tr>
              <a:tr h="349922">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1 Bube</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Stufe 2</a:t>
                      </a:r>
                    </a:p>
                  </a:txBody>
                  <a:tcPr/>
                </a:tc>
                <a:extLst>
                  <a:ext uri="{0D108BD9-81ED-4DB2-BD59-A6C34878D82A}">
                    <a16:rowId xmlns:a16="http://schemas.microsoft.com/office/drawing/2014/main" val="328163776"/>
                  </a:ext>
                </a:extLst>
              </a:tr>
              <a:tr h="349922">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2 Buben</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Stufe 3</a:t>
                      </a:r>
                    </a:p>
                  </a:txBody>
                  <a:tcPr/>
                </a:tc>
                <a:extLst>
                  <a:ext uri="{0D108BD9-81ED-4DB2-BD59-A6C34878D82A}">
                    <a16:rowId xmlns:a16="http://schemas.microsoft.com/office/drawing/2014/main" val="2440727165"/>
                  </a:ext>
                </a:extLst>
              </a:tr>
              <a:tr h="349922">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3 Buben</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Stufe 4</a:t>
                      </a:r>
                    </a:p>
                  </a:txBody>
                  <a:tcPr/>
                </a:tc>
                <a:extLst>
                  <a:ext uri="{0D108BD9-81ED-4DB2-BD59-A6C34878D82A}">
                    <a16:rowId xmlns:a16="http://schemas.microsoft.com/office/drawing/2014/main" val="952966113"/>
                  </a:ext>
                </a:extLst>
              </a:tr>
              <a:tr h="349200">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4 Buben</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Stufe 5</a:t>
                      </a:r>
                    </a:p>
                  </a:txBody>
                  <a:tcPr/>
                </a:tc>
                <a:extLst>
                  <a:ext uri="{0D108BD9-81ED-4DB2-BD59-A6C34878D82A}">
                    <a16:rowId xmlns:a16="http://schemas.microsoft.com/office/drawing/2014/main" val="2894356426"/>
                  </a:ext>
                </a:extLst>
              </a:tr>
            </a:tbl>
          </a:graphicData>
        </a:graphic>
      </p:graphicFrame>
      <p:graphicFrame>
        <p:nvGraphicFramePr>
          <p:cNvPr id="6" name="Tabelle 6">
            <a:extLst>
              <a:ext uri="{FF2B5EF4-FFF2-40B4-BE49-F238E27FC236}">
                <a16:creationId xmlns:a16="http://schemas.microsoft.com/office/drawing/2014/main" id="{3AFAAC01-FAC3-44E4-9DE8-B4C256CAF7AB}"/>
              </a:ext>
            </a:extLst>
          </p:cNvPr>
          <p:cNvGraphicFramePr>
            <a:graphicFrameLocks noGrp="1"/>
          </p:cNvGraphicFramePr>
          <p:nvPr/>
        </p:nvGraphicFramePr>
        <p:xfrm>
          <a:off x="5081037" y="1772280"/>
          <a:ext cx="2264036" cy="2268361"/>
        </p:xfrm>
        <a:graphic>
          <a:graphicData uri="http://schemas.openxmlformats.org/drawingml/2006/table">
            <a:tbl>
              <a:tblPr firstRow="1" bandRow="1">
                <a:effectLst/>
              </a:tblPr>
              <a:tblGrid>
                <a:gridCol w="1128241">
                  <a:extLst>
                    <a:ext uri="{9D8B030D-6E8A-4147-A177-3AD203B41FA5}">
                      <a16:colId xmlns:a16="http://schemas.microsoft.com/office/drawing/2014/main" val="2437100437"/>
                    </a:ext>
                  </a:extLst>
                </a:gridCol>
                <a:gridCol w="1136160">
                  <a:extLst>
                    <a:ext uri="{9D8B030D-6E8A-4147-A177-3AD203B41FA5}">
                      <a16:colId xmlns:a16="http://schemas.microsoft.com/office/drawing/2014/main" val="403554477"/>
                    </a:ext>
                  </a:extLst>
                </a:gridCol>
              </a:tblGrid>
              <a:tr h="387358">
                <a:tc gridSpan="2">
                  <a:txBody>
                    <a:bodyPr/>
                    <a:lstStyle/>
                    <a:p>
                      <a:pPr marL="0" marR="0" lvl="0" indent="0" algn="ctr"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200" b="0" i="0" u="none" strike="noStrike" baseline="0">
                          <a:solidFill>
                            <a:srgbClr val="000000"/>
                          </a:solidFill>
                          <a:latin typeface="Arial" pitchFamily="18"/>
                          <a:ea typeface="Arial" pitchFamily="2"/>
                          <a:cs typeface="Arial" pitchFamily="2"/>
                        </a:rPr>
                        <a:t>Grundwerte</a:t>
                      </a:r>
                    </a:p>
                  </a:txBody>
                  <a:tcPr/>
                </a:tc>
                <a:tc hMerge="1">
                  <a:txBody>
                    <a:bodyPr/>
                    <a:lstStyle/>
                    <a:p>
                      <a:endParaRPr lang="en-IE"/>
                    </a:p>
                  </a:txBody>
                  <a:tcPr/>
                </a:tc>
                <a:extLst>
                  <a:ext uri="{0D108BD9-81ED-4DB2-BD59-A6C34878D82A}">
                    <a16:rowId xmlns:a16="http://schemas.microsoft.com/office/drawing/2014/main" val="2814112391"/>
                  </a:ext>
                </a:extLst>
              </a:tr>
              <a:tr h="371877">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Karo</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9</a:t>
                      </a:r>
                    </a:p>
                  </a:txBody>
                  <a:tcPr/>
                </a:tc>
                <a:extLst>
                  <a:ext uri="{0D108BD9-81ED-4DB2-BD59-A6C34878D82A}">
                    <a16:rowId xmlns:a16="http://schemas.microsoft.com/office/drawing/2014/main" val="33207478"/>
                  </a:ext>
                </a:extLst>
              </a:tr>
              <a:tr h="371877">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Herz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10</a:t>
                      </a:r>
                    </a:p>
                  </a:txBody>
                  <a:tcPr/>
                </a:tc>
                <a:extLst>
                  <a:ext uri="{0D108BD9-81ED-4DB2-BD59-A6C34878D82A}">
                    <a16:rowId xmlns:a16="http://schemas.microsoft.com/office/drawing/2014/main" val="459440397"/>
                  </a:ext>
                </a:extLst>
              </a:tr>
              <a:tr h="371877">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Pik</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11</a:t>
                      </a:r>
                    </a:p>
                  </a:txBody>
                  <a:tcPr/>
                </a:tc>
                <a:extLst>
                  <a:ext uri="{0D108BD9-81ED-4DB2-BD59-A6C34878D82A}">
                    <a16:rowId xmlns:a16="http://schemas.microsoft.com/office/drawing/2014/main" val="4106143611"/>
                  </a:ext>
                </a:extLst>
              </a:tr>
              <a:tr h="371877">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Kreuz</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12</a:t>
                      </a:r>
                    </a:p>
                  </a:txBody>
                  <a:tcPr/>
                </a:tc>
                <a:extLst>
                  <a:ext uri="{0D108BD9-81ED-4DB2-BD59-A6C34878D82A}">
                    <a16:rowId xmlns:a16="http://schemas.microsoft.com/office/drawing/2014/main" val="3396424325"/>
                  </a:ext>
                </a:extLst>
              </a:tr>
              <a:tr h="373678">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Grand</a:t>
                      </a:r>
                    </a:p>
                  </a:txBody>
                  <a:tcPr/>
                </a:tc>
                <a:tc>
                  <a:txBody>
                    <a:bodyPr/>
                    <a:lstStyle/>
                    <a:p>
                      <a:pPr marL="0" marR="0" lvl="0" indent="0" algn="l" rtl="0"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i="0" u="none" strike="noStrike" baseline="0">
                          <a:solidFill>
                            <a:srgbClr val="000000"/>
                          </a:solidFill>
                          <a:latin typeface="Arial" pitchFamily="18"/>
                          <a:ea typeface="Arial" pitchFamily="2"/>
                          <a:cs typeface="Arial" pitchFamily="2"/>
                        </a:rPr>
                        <a:t>24</a:t>
                      </a:r>
                    </a:p>
                  </a:txBody>
                  <a:tcPr/>
                </a:tc>
                <a:extLst>
                  <a:ext uri="{0D108BD9-81ED-4DB2-BD59-A6C34878D82A}">
                    <a16:rowId xmlns:a16="http://schemas.microsoft.com/office/drawing/2014/main" val="134484274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5FA40FB1-C670-4837-A5BD-AC3C4905516E}"/>
              </a:ext>
            </a:extLst>
          </p:cNvPr>
          <p:cNvSpPr/>
          <p:nvPr/>
        </p:nvSpPr>
        <p:spPr>
          <a:xfrm>
            <a:off x="1124638" y="1619996"/>
            <a:ext cx="6895078" cy="50399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3300"/>
                </a:solidFill>
                <a:uFillTx/>
                <a:latin typeface="Verdana" pitchFamily="34"/>
                <a:ea typeface="Lucida Sans Unicode" pitchFamily="2"/>
                <a:cs typeface="Tahoma" pitchFamily="2"/>
              </a:rPr>
              <a:t>22</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(Pik Stufe 2)</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3300"/>
                </a:solidFill>
                <a:uFillTx/>
                <a:latin typeface="Verdana" pitchFamily="34"/>
                <a:ea typeface="Lucida Sans Unicode" pitchFamily="2"/>
                <a:cs typeface="Tahoma" pitchFamily="2"/>
              </a:rPr>
              <a:t>27</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(Karo Stufe 3)</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3300"/>
                </a:solidFill>
                <a:uFillTx/>
                <a:latin typeface="Verdana" pitchFamily="34"/>
                <a:ea typeface="Lucida Sans Unicode" pitchFamily="2"/>
                <a:cs typeface="Tahoma" pitchFamily="2"/>
              </a:rPr>
              <a:t>33</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(Pik Stufe 3)</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3300"/>
                </a:solidFill>
                <a:uFillTx/>
                <a:latin typeface="Verdana" pitchFamily="34"/>
                <a:ea typeface="Lucida Sans Unicode" pitchFamily="2"/>
                <a:cs typeface="Tahoma" pitchFamily="2"/>
              </a:rPr>
              <a:t>36</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(Kreuz Stufe 3 oder Karo Stufe 4)</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3300"/>
                </a:solidFill>
                <a:uFillTx/>
                <a:latin typeface="Verdana" pitchFamily="34"/>
                <a:ea typeface="Lucida Sans Unicode" pitchFamily="2"/>
                <a:cs typeface="Tahoma" pitchFamily="2"/>
              </a:rPr>
              <a:t>48</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(Grand Stufe 2 oder Kreuz Stufe 4)</a:t>
            </a:r>
          </a:p>
        </p:txBody>
      </p:sp>
      <p:sp>
        <p:nvSpPr>
          <p:cNvPr id="3" name="Titel 2">
            <a:extLst>
              <a:ext uri="{FF2B5EF4-FFF2-40B4-BE49-F238E27FC236}">
                <a16:creationId xmlns:a16="http://schemas.microsoft.com/office/drawing/2014/main" id="{058A4143-F13F-4005-BD0E-2FB82673616C}"/>
              </a:ext>
            </a:extLst>
          </p:cNvPr>
          <p:cNvSpPr txBox="1">
            <a:spLocks noGrp="1"/>
          </p:cNvSpPr>
          <p:nvPr>
            <p:ph type="title" idx="4294967295"/>
          </p:nvPr>
        </p:nvSpPr>
        <p:spPr>
          <a:xfrm>
            <a:off x="0" y="264599"/>
            <a:ext cx="9144000" cy="1312922"/>
          </a:xfrm>
        </p:spPr>
        <p:txBody>
          <a:bodyPr>
            <a:spAutoFit/>
          </a:bodyPr>
          <a:lstStyle/>
          <a:p>
            <a:pPr lvl="0"/>
            <a:r>
              <a:rPr lang="de-DE" sz="4000" b="1">
                <a:solidFill>
                  <a:srgbClr val="3366FF"/>
                </a:solidFill>
                <a:latin typeface="Verdana" pitchFamily="34"/>
              </a:rPr>
              <a:t>Welcher Reizwert gehört zu welchem Spiel?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name="Hand-Spiele">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BC89CA3B-F6F7-4AF6-9440-B01BCD2AB8F0}"/>
              </a:ext>
            </a:extLst>
          </p:cNvPr>
          <p:cNvSpPr/>
          <p:nvPr/>
        </p:nvSpPr>
        <p:spPr>
          <a:xfrm>
            <a:off x="674644" y="1742398"/>
            <a:ext cx="7795077" cy="249300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0000"/>
                </a:solidFill>
                <a:uFillTx/>
                <a:latin typeface="Verdana" pitchFamily="34"/>
                <a:ea typeface="Lucida Sans Unicode" pitchFamily="2"/>
                <a:cs typeface="Tahoma" pitchFamily="2"/>
              </a:rPr>
              <a:t>Handspiel = Spiel ohne Skataufnahme</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Dadurch erhöht sich der Reizwert um </a:t>
            </a:r>
            <a:r>
              <a:rPr lang="de-DE" sz="2400" b="0" i="0" u="none" strike="noStrike" kern="1200" cap="none" spc="0" baseline="0">
                <a:solidFill>
                  <a:srgbClr val="00CC00"/>
                </a:solidFill>
                <a:uFillTx/>
                <a:latin typeface="Verdana" pitchFamily="34"/>
                <a:ea typeface="Lucida Sans Unicode" pitchFamily="2"/>
                <a:cs typeface="Tahoma" pitchFamily="2"/>
              </a:rPr>
              <a:t>eine Stufe</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Beispiel: Herz mit Einem</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3300"/>
                </a:solidFill>
                <a:uFillTx/>
                <a:latin typeface="Verdana" pitchFamily="34"/>
                <a:ea typeface="Lucida Sans Unicode" pitchFamily="2"/>
                <a:cs typeface="Tahoma" pitchFamily="2"/>
              </a:rPr>
              <a:t>Bisher</a:t>
            </a:r>
            <a:r>
              <a:rPr lang="de-DE" sz="2400" b="0" i="0" u="none" strike="noStrike" kern="1200" cap="none" spc="0" baseline="0">
                <a:solidFill>
                  <a:srgbClr val="000000"/>
                </a:solidFill>
                <a:uFillTx/>
                <a:latin typeface="Verdana" pitchFamily="34"/>
                <a:ea typeface="Lucida Sans Unicode" pitchFamily="2"/>
                <a:cs typeface="Tahoma" pitchFamily="2"/>
              </a:rPr>
              <a:t>: Mit Einem, Spiel 2 x 10 = 20</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CC00"/>
                </a:solidFill>
                <a:uFillTx/>
                <a:latin typeface="Verdana" pitchFamily="34"/>
                <a:ea typeface="Lucida Sans Unicode" pitchFamily="2"/>
                <a:cs typeface="Tahoma" pitchFamily="2"/>
              </a:rPr>
              <a:t>Jetzt</a:t>
            </a:r>
            <a:r>
              <a:rPr lang="de-DE" sz="2400" b="0" i="0" u="none" strike="noStrike" kern="1200" cap="none" spc="0" baseline="0">
                <a:solidFill>
                  <a:srgbClr val="000000"/>
                </a:solidFill>
                <a:uFillTx/>
                <a:latin typeface="Verdana" pitchFamily="34"/>
                <a:ea typeface="Lucida Sans Unicode" pitchFamily="2"/>
                <a:cs typeface="Tahoma" pitchFamily="2"/>
              </a:rPr>
              <a:t>: Mit Einem, Spiel 2, Hand 3 x 10 = 30</a:t>
            </a:r>
          </a:p>
        </p:txBody>
      </p:sp>
      <p:sp>
        <p:nvSpPr>
          <p:cNvPr id="3" name="Titel 2">
            <a:extLst>
              <a:ext uri="{FF2B5EF4-FFF2-40B4-BE49-F238E27FC236}">
                <a16:creationId xmlns:a16="http://schemas.microsoft.com/office/drawing/2014/main" id="{557D8BAF-0694-4B8D-BB89-7B7570F7AF04}"/>
              </a:ext>
            </a:extLst>
          </p:cNvPr>
          <p:cNvSpPr txBox="1">
            <a:spLocks noGrp="1"/>
          </p:cNvSpPr>
          <p:nvPr>
            <p:ph type="title" idx="4294967295"/>
          </p:nvPr>
        </p:nvSpPr>
        <p:spPr>
          <a:xfrm>
            <a:off x="0" y="264956"/>
            <a:ext cx="9144000" cy="1312922"/>
          </a:xfrm>
        </p:spPr>
        <p:txBody>
          <a:bodyPr>
            <a:spAutoFit/>
          </a:bodyPr>
          <a:lstStyle/>
          <a:p>
            <a:pPr lvl="0"/>
            <a:r>
              <a:rPr lang="de-DE" sz="4000" b="1">
                <a:solidFill>
                  <a:srgbClr val="3366FF"/>
                </a:solidFill>
                <a:latin typeface="Verdana" pitchFamily="34"/>
              </a:rPr>
              <a:t>Weitere Reizmöglichkeiten:</a:t>
            </a:r>
            <a:br>
              <a:rPr lang="de-DE" sz="4000" b="1">
                <a:solidFill>
                  <a:srgbClr val="3366FF"/>
                </a:solidFill>
                <a:latin typeface="Verdana" pitchFamily="34"/>
              </a:rPr>
            </a:br>
            <a:r>
              <a:rPr lang="de-DE" sz="4000" b="1">
                <a:solidFill>
                  <a:srgbClr val="3366FF"/>
                </a:solidFill>
                <a:latin typeface="Verdana" pitchFamily="34"/>
              </a:rPr>
              <a:t>Hand-Spiele</a:t>
            </a:r>
          </a:p>
        </p:txBody>
      </p:sp>
      <p:pic>
        <p:nvPicPr>
          <p:cNvPr id="4" name="">
            <a:extLst>
              <a:ext uri="{FF2B5EF4-FFF2-40B4-BE49-F238E27FC236}">
                <a16:creationId xmlns:a16="http://schemas.microsoft.com/office/drawing/2014/main" id="{459D88F9-5527-41A2-95C3-6748651A37D2}"/>
              </a:ext>
            </a:extLst>
          </p:cNvPr>
          <p:cNvPicPr>
            <a:picLocks noChangeAspect="1"/>
          </p:cNvPicPr>
          <p:nvPr/>
        </p:nvPicPr>
        <p:blipFill>
          <a:blip r:embed="rId3">
            <a:lum/>
            <a:alphaModFix/>
          </a:blip>
          <a:srcRect/>
          <a:stretch>
            <a:fillRect/>
          </a:stretch>
        </p:blipFill>
        <p:spPr>
          <a:xfrm>
            <a:off x="2939402" y="4320000"/>
            <a:ext cx="3265560" cy="226295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800" decel="1000"/>
                                        <p:tgtEl>
                                          <p:spTgt spid="2">
                                            <p:txEl>
                                              <p:pRg st="2" end="2"/>
                                            </p:txEl>
                                          </p:spTgt>
                                        </p:tgtEl>
                                      </p:cBhvr>
                                    </p:animEffect>
                                    <p:anim calcmode="lin" valueType="num">
                                      <p:cBhvr>
                                        <p:cTn id="13" dur="800" decel="1000" fill="hold"/>
                                        <p:tgtEl>
                                          <p:spTgt spid="2">
                                            <p:txEl>
                                              <p:pRg st="2" end="2"/>
                                            </p:txEl>
                                          </p:spTgt>
                                        </p:tgtEl>
                                        <p:attrNameLst>
                                          <p:attrName>r</p:attrName>
                                        </p:attrNameLst>
                                      </p:cBhvr>
                                      <p:tavLst>
                                        <p:tav tm="0">
                                          <p:val>
                                            <p:strVal val="-90"/>
                                          </p:val>
                                        </p:tav>
                                        <p:tav tm="100000">
                                          <p:val>
                                            <p:strVal val="0"/>
                                          </p:val>
                                        </p:tav>
                                      </p:tavLst>
                                    </p:anim>
                                    <p:anim calcmode="lin" valueType="num">
                                      <p:cBhvr>
                                        <p:cTn id="14" dur="800" decel="1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15" dur="800" decel="1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16" dur="200" accel="1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17" dur="200" accel="1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accel="100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23" dur="5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24" dur="5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5" dur="5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iterate type="lt">
                                    <p:tmPct val="0"/>
                                  </p:iterate>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name="Schneider/Schwarz-Spiele">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53050669-ECE7-4A60-BA41-AA2ECD14B1AC}"/>
              </a:ext>
            </a:extLst>
          </p:cNvPr>
          <p:cNvSpPr/>
          <p:nvPr/>
        </p:nvSpPr>
        <p:spPr>
          <a:xfrm>
            <a:off x="494635" y="1742398"/>
            <a:ext cx="8155076" cy="300131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0000"/>
                </a:solidFill>
                <a:uFillTx/>
                <a:latin typeface="Verdana" pitchFamily="34"/>
                <a:ea typeface="Lucida Sans Unicode" pitchFamily="2"/>
                <a:cs typeface="Tahoma" pitchFamily="2"/>
              </a:rPr>
              <a:t>Schneider = 30 oder weniger Augen</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0000"/>
                </a:solidFill>
                <a:uFillTx/>
                <a:latin typeface="Verdana" pitchFamily="34"/>
                <a:ea typeface="Lucida Sans Unicode" pitchFamily="2"/>
                <a:cs typeface="Tahoma" pitchFamily="2"/>
              </a:rPr>
              <a:t>Schwarz = 0 Augen / kein Stich</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Beispiel: Karo mit Drei</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3300"/>
                </a:solidFill>
                <a:uFillTx/>
                <a:latin typeface="Verdana" pitchFamily="34"/>
                <a:ea typeface="Lucida Sans Unicode" pitchFamily="2"/>
                <a:cs typeface="Tahoma" pitchFamily="2"/>
              </a:rPr>
              <a:t>Bisher</a:t>
            </a:r>
            <a:r>
              <a:rPr lang="de-DE" sz="2400" b="0" i="0" u="none" strike="noStrike" kern="1200" cap="none" spc="0" baseline="0">
                <a:solidFill>
                  <a:srgbClr val="000000"/>
                </a:solidFill>
                <a:uFillTx/>
                <a:latin typeface="Verdana" pitchFamily="34"/>
                <a:ea typeface="Lucida Sans Unicode" pitchFamily="2"/>
                <a:cs typeface="Tahoma" pitchFamily="2"/>
              </a:rPr>
              <a:t>: Mit Drei, Spiel 4 x 9 = 36</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CC00"/>
                </a:solidFill>
                <a:uFillTx/>
                <a:latin typeface="Verdana" pitchFamily="34"/>
                <a:ea typeface="Lucida Sans Unicode" pitchFamily="2"/>
                <a:cs typeface="Tahoma" pitchFamily="2"/>
              </a:rPr>
              <a:t>Jetzt</a:t>
            </a:r>
            <a:r>
              <a:rPr lang="de-DE" sz="2400" b="0" i="0" u="none" strike="noStrike" kern="1200" cap="none" spc="0" baseline="0">
                <a:solidFill>
                  <a:srgbClr val="000000"/>
                </a:solidFill>
                <a:uFillTx/>
                <a:latin typeface="Verdana" pitchFamily="34"/>
                <a:ea typeface="Lucida Sans Unicode" pitchFamily="2"/>
                <a:cs typeface="Tahoma" pitchFamily="2"/>
              </a:rPr>
              <a:t>:</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Drei, Spiel 4, Schneider 5, Schwarz 6 x 9 = </a:t>
            </a:r>
            <a:r>
              <a:rPr lang="de-DE" sz="2400" b="1" i="0" u="none" strike="noStrike" kern="1200" cap="none" spc="0" baseline="0">
                <a:solidFill>
                  <a:srgbClr val="FF0000"/>
                </a:solidFill>
                <a:uFillTx/>
                <a:latin typeface="Verdana" pitchFamily="34"/>
                <a:ea typeface="Lucida Sans Unicode" pitchFamily="2"/>
                <a:cs typeface="Tahoma" pitchFamily="2"/>
              </a:rPr>
              <a:t>54</a:t>
            </a:r>
          </a:p>
        </p:txBody>
      </p:sp>
      <p:sp>
        <p:nvSpPr>
          <p:cNvPr id="3" name="Titel 2">
            <a:extLst>
              <a:ext uri="{FF2B5EF4-FFF2-40B4-BE49-F238E27FC236}">
                <a16:creationId xmlns:a16="http://schemas.microsoft.com/office/drawing/2014/main" id="{4B24D7BA-652C-42B6-93B2-BE11288A1852}"/>
              </a:ext>
            </a:extLst>
          </p:cNvPr>
          <p:cNvSpPr txBox="1">
            <a:spLocks noGrp="1"/>
          </p:cNvSpPr>
          <p:nvPr>
            <p:ph type="title" idx="4294967295"/>
          </p:nvPr>
        </p:nvSpPr>
        <p:spPr>
          <a:xfrm>
            <a:off x="0" y="265322"/>
            <a:ext cx="9144000" cy="1312922"/>
          </a:xfrm>
        </p:spPr>
        <p:txBody>
          <a:bodyPr>
            <a:spAutoFit/>
          </a:bodyPr>
          <a:lstStyle/>
          <a:p>
            <a:pPr lvl="0"/>
            <a:r>
              <a:rPr lang="de-DE" sz="4000" b="1">
                <a:solidFill>
                  <a:srgbClr val="3366FF"/>
                </a:solidFill>
                <a:latin typeface="Verdana" pitchFamily="34"/>
              </a:rPr>
              <a:t>Weitere Reizmöglichkeiten:</a:t>
            </a:r>
            <a:br>
              <a:rPr lang="de-DE" sz="4000" b="1">
                <a:solidFill>
                  <a:srgbClr val="3366FF"/>
                </a:solidFill>
                <a:latin typeface="Verdana" pitchFamily="34"/>
              </a:rPr>
            </a:br>
            <a:r>
              <a:rPr lang="de-DE" sz="4000" b="1">
                <a:solidFill>
                  <a:srgbClr val="3366FF"/>
                </a:solidFill>
                <a:latin typeface="Verdana" pitchFamily="34"/>
              </a:rPr>
              <a:t>Schneider/Schwarz-Spiele</a:t>
            </a:r>
          </a:p>
        </p:txBody>
      </p:sp>
      <p:pic>
        <p:nvPicPr>
          <p:cNvPr id="4" name="">
            <a:extLst>
              <a:ext uri="{FF2B5EF4-FFF2-40B4-BE49-F238E27FC236}">
                <a16:creationId xmlns:a16="http://schemas.microsoft.com/office/drawing/2014/main" id="{304D74CA-6B85-47AF-855A-B45ABB1FDA0C}"/>
              </a:ext>
            </a:extLst>
          </p:cNvPr>
          <p:cNvPicPr>
            <a:picLocks noChangeAspect="1"/>
          </p:cNvPicPr>
          <p:nvPr/>
        </p:nvPicPr>
        <p:blipFill>
          <a:blip r:embed="rId3">
            <a:lum/>
            <a:alphaModFix/>
          </a:blip>
          <a:srcRect/>
          <a:stretch>
            <a:fillRect/>
          </a:stretch>
        </p:blipFill>
        <p:spPr>
          <a:xfrm>
            <a:off x="2243516" y="4679999"/>
            <a:ext cx="4656956" cy="1979996"/>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accel="100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13"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14"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iterate type="lt">
                                    <p:tmPct val="0"/>
                                  </p:iterate>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childTnLst>
                                </p:cTn>
                              </p:par>
                              <p:par>
                                <p:cTn id="30" presetClass="entr"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6F8B4F9E-70B4-4161-96E2-90784407D403}"/>
              </a:ext>
            </a:extLst>
          </p:cNvPr>
          <p:cNvSpPr/>
          <p:nvPr/>
        </p:nvSpPr>
        <p:spPr>
          <a:xfrm>
            <a:off x="3048115" y="3276715"/>
            <a:ext cx="5715000" cy="52055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75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Verdana" pitchFamily="34"/>
                <a:ea typeface="Lucida Sans Unicode" pitchFamily="2"/>
                <a:cs typeface="Tahoma" pitchFamily="2"/>
              </a:rPr>
              <a:t>1. Ass       Zählwert: 11 Augen</a:t>
            </a:r>
          </a:p>
        </p:txBody>
      </p:sp>
      <p:pic>
        <p:nvPicPr>
          <p:cNvPr id="3" name="">
            <a:extLst>
              <a:ext uri="{FF2B5EF4-FFF2-40B4-BE49-F238E27FC236}">
                <a16:creationId xmlns:a16="http://schemas.microsoft.com/office/drawing/2014/main" id="{DA57EB66-D86E-4557-8523-9B8CA95ED843}"/>
              </a:ext>
            </a:extLst>
          </p:cNvPr>
          <p:cNvPicPr>
            <a:picLocks noChangeAspect="1"/>
          </p:cNvPicPr>
          <p:nvPr/>
        </p:nvPicPr>
        <p:blipFill>
          <a:blip r:embed="rId3">
            <a:lum/>
            <a:alphaModFix/>
          </a:blip>
          <a:srcRect/>
          <a:stretch>
            <a:fillRect/>
          </a:stretch>
        </p:blipFill>
        <p:spPr>
          <a:xfrm>
            <a:off x="380884" y="1743120"/>
            <a:ext cx="2362315" cy="3591004"/>
          </a:xfrm>
          <a:prstGeom prst="rect">
            <a:avLst/>
          </a:prstGeom>
          <a:noFill/>
          <a:ln cap="flat">
            <a:noFill/>
          </a:ln>
        </p:spPr>
      </p:pic>
      <p:sp>
        <p:nvSpPr>
          <p:cNvPr id="4" name="Titel 3">
            <a:extLst>
              <a:ext uri="{FF2B5EF4-FFF2-40B4-BE49-F238E27FC236}">
                <a16:creationId xmlns:a16="http://schemas.microsoft.com/office/drawing/2014/main" id="{F7248836-1F9D-4D6E-9B9A-CD357A13B848}"/>
              </a:ext>
            </a:extLst>
          </p:cNvPr>
          <p:cNvSpPr txBox="1">
            <a:spLocks noGrp="1"/>
          </p:cNvSpPr>
          <p:nvPr>
            <p:ph type="title" idx="4294967295"/>
          </p:nvPr>
        </p:nvSpPr>
        <p:spPr>
          <a:xfrm>
            <a:off x="0" y="228243"/>
            <a:ext cx="9144000" cy="1312922"/>
          </a:xfrm>
        </p:spPr>
        <p:txBody>
          <a:bodyPr>
            <a:spAutoFit/>
          </a:bodyPr>
          <a:lstStyle/>
          <a:p>
            <a:pPr lvl="0"/>
            <a:r>
              <a:rPr lang="de-DE" sz="4000" b="1">
                <a:solidFill>
                  <a:srgbClr val="3366FF"/>
                </a:solidFill>
                <a:latin typeface="Verdana" pitchFamily="34"/>
              </a:rPr>
              <a:t>Woran erkennt man Skatkarten?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name="Angesagte/Ouvert-Spiele">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45106AD5-9285-4DCA-A1BC-CF2EF252AF42}"/>
              </a:ext>
            </a:extLst>
          </p:cNvPr>
          <p:cNvSpPr/>
          <p:nvPr/>
        </p:nvSpPr>
        <p:spPr>
          <a:xfrm>
            <a:off x="304915" y="2123995"/>
            <a:ext cx="8534159" cy="42411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Voraussetzung: Hand-Spiel</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Beispiel: Grand mit Vier</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3300"/>
                </a:solidFill>
                <a:uFillTx/>
                <a:latin typeface="Verdana" pitchFamily="34"/>
                <a:ea typeface="Lucida Sans Unicode" pitchFamily="2"/>
                <a:cs typeface="Tahoma" pitchFamily="2"/>
              </a:rPr>
              <a:t>Bisher</a:t>
            </a:r>
            <a:r>
              <a:rPr lang="de-DE" sz="2400" b="0" i="0" u="none" strike="noStrike" kern="1200" cap="none" spc="0" baseline="0">
                <a:solidFill>
                  <a:srgbClr val="000000"/>
                </a:solidFill>
                <a:uFillTx/>
                <a:latin typeface="Verdana" pitchFamily="34"/>
                <a:ea typeface="Lucida Sans Unicode" pitchFamily="2"/>
                <a:cs typeface="Tahoma" pitchFamily="2"/>
              </a:rPr>
              <a:t>: Mit Vier, Spiel 5 x 24 = 120</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CC00"/>
                </a:solidFill>
                <a:uFillTx/>
                <a:latin typeface="Verdana" pitchFamily="34"/>
                <a:ea typeface="Lucida Sans Unicode" pitchFamily="2"/>
                <a:cs typeface="Tahoma" pitchFamily="2"/>
              </a:rPr>
              <a:t>Jetzt</a:t>
            </a:r>
            <a:r>
              <a:rPr lang="de-DE" sz="2400" b="0" i="0" u="none" strike="noStrike" kern="1200" cap="none" spc="0" baseline="0">
                <a:solidFill>
                  <a:srgbClr val="000000"/>
                </a:solidFill>
                <a:uFillTx/>
                <a:latin typeface="Verdana" pitchFamily="34"/>
                <a:ea typeface="Lucida Sans Unicode" pitchFamily="2"/>
                <a:cs typeface="Tahoma" pitchFamily="2"/>
              </a:rPr>
              <a:t>:</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Mit Vier, Spiel 5, Hand 6, Schneider 7, Schneider angesagt 8 x 24 = 192</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Verdana" pitchFamily="34"/>
              <a:ea typeface="Lucida Sans Unicode" pitchFamily="2"/>
              <a:cs typeface="Tahoma" pitchFamily="2"/>
            </a:endParaRP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0000"/>
                </a:solidFill>
                <a:uFillTx/>
                <a:latin typeface="Verdana" pitchFamily="34"/>
                <a:ea typeface="Lucida Sans Unicode" pitchFamily="2"/>
                <a:cs typeface="Tahoma" pitchFamily="2"/>
              </a:rPr>
              <a:t>Merke:</a:t>
            </a:r>
            <a:r>
              <a:rPr lang="de-DE" sz="2400" b="0" i="0" u="none" strike="noStrike" kern="1200" cap="none" spc="0" baseline="0">
                <a:solidFill>
                  <a:srgbClr val="000000"/>
                </a:solidFill>
                <a:uFillTx/>
                <a:latin typeface="Verdana" pitchFamily="34"/>
                <a:ea typeface="Lucida Sans Unicode" pitchFamily="2"/>
                <a:cs typeface="Tahoma" pitchFamily="2"/>
              </a:rPr>
              <a:t> Ein angesagtes Schneider/Schwarz </a:t>
            </a:r>
            <a:r>
              <a:rPr lang="de-DE" sz="2400" b="0" i="0" u="none" strike="noStrike" kern="1200" cap="none" spc="0" baseline="0">
                <a:solidFill>
                  <a:srgbClr val="FF3300"/>
                </a:solidFill>
                <a:uFillTx/>
                <a:latin typeface="Verdana" pitchFamily="34"/>
                <a:ea typeface="Lucida Sans Unicode" pitchFamily="2"/>
                <a:cs typeface="Tahoma" pitchFamily="2"/>
              </a:rPr>
              <a:t>muss</a:t>
            </a:r>
            <a:r>
              <a:rPr lang="de-DE" sz="2400" b="0" i="0" u="none" strike="noStrike" kern="1200" cap="none" spc="0" baseline="0">
                <a:solidFill>
                  <a:srgbClr val="000000"/>
                </a:solidFill>
                <a:uFillTx/>
                <a:latin typeface="Verdana" pitchFamily="34"/>
                <a:ea typeface="Lucida Sans Unicode" pitchFamily="2"/>
                <a:cs typeface="Tahoma" pitchFamily="2"/>
              </a:rPr>
              <a:t> der Spieler auch erreichen!</a:t>
            </a:r>
          </a:p>
        </p:txBody>
      </p:sp>
      <p:sp>
        <p:nvSpPr>
          <p:cNvPr id="3" name="Titel 2">
            <a:extLst>
              <a:ext uri="{FF2B5EF4-FFF2-40B4-BE49-F238E27FC236}">
                <a16:creationId xmlns:a16="http://schemas.microsoft.com/office/drawing/2014/main" id="{94102045-121D-40C2-95BB-23D594E7C4E4}"/>
              </a:ext>
            </a:extLst>
          </p:cNvPr>
          <p:cNvSpPr txBox="1">
            <a:spLocks noGrp="1"/>
          </p:cNvSpPr>
          <p:nvPr>
            <p:ph type="title" idx="4294967295"/>
          </p:nvPr>
        </p:nvSpPr>
        <p:spPr>
          <a:xfrm>
            <a:off x="0" y="265678"/>
            <a:ext cx="9144000" cy="1312922"/>
          </a:xfrm>
        </p:spPr>
        <p:txBody>
          <a:bodyPr>
            <a:spAutoFit/>
          </a:bodyPr>
          <a:lstStyle/>
          <a:p>
            <a:pPr lvl="0"/>
            <a:r>
              <a:rPr lang="de-DE" sz="4000" b="1">
                <a:solidFill>
                  <a:srgbClr val="3366FF"/>
                </a:solidFill>
                <a:latin typeface="Verdana" pitchFamily="34"/>
              </a:rPr>
              <a:t>Weitere Reizmöglichkeiten:</a:t>
            </a:r>
            <a:br>
              <a:rPr lang="de-DE" sz="4000" b="1">
                <a:solidFill>
                  <a:srgbClr val="3366FF"/>
                </a:solidFill>
                <a:latin typeface="Verdana" pitchFamily="34"/>
              </a:rPr>
            </a:br>
            <a:r>
              <a:rPr lang="de-DE" sz="4000" b="1">
                <a:solidFill>
                  <a:srgbClr val="3366FF"/>
                </a:solidFill>
                <a:latin typeface="Verdana" pitchFamily="34"/>
              </a:rPr>
              <a:t>Angesagte Spiele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accel="100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13"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14"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iterate type="lt">
                                    <p:tmPct val="0"/>
                                  </p:iterate>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fill="hold" nodeType="clickEffect">
                                  <p:stCondLst>
                                    <p:cond delay="0"/>
                                  </p:stCondLst>
                                  <p:iterate type="lt">
                                    <p:tmPct val="0"/>
                                  </p:iterate>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p:cTn id="30"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32"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02953023-CA7F-49D0-996B-76320E022A09}"/>
              </a:ext>
            </a:extLst>
          </p:cNvPr>
          <p:cNvSpPr/>
          <p:nvPr/>
        </p:nvSpPr>
        <p:spPr>
          <a:xfrm>
            <a:off x="304915" y="1943996"/>
            <a:ext cx="8534159" cy="396000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FF00"/>
                </a:solidFill>
                <a:uFillTx/>
                <a:latin typeface="Verdana" pitchFamily="34"/>
                <a:ea typeface="Lucida Sans Unicode" pitchFamily="2"/>
                <a:cs typeface="Tahoma" pitchFamily="2"/>
              </a:rPr>
              <a:t>Ouvert</a:t>
            </a:r>
            <a:r>
              <a:rPr lang="de-DE" sz="2400" b="0" i="0" u="none" strike="noStrike" kern="1200" cap="none" spc="0" baseline="0">
                <a:solidFill>
                  <a:srgbClr val="000000"/>
                </a:solidFill>
                <a:uFillTx/>
                <a:latin typeface="Verdana" pitchFamily="34"/>
                <a:ea typeface="Lucida Sans Unicode" pitchFamily="2"/>
                <a:cs typeface="Tahoma" pitchFamily="2"/>
              </a:rPr>
              <a:t> = Karten </a:t>
            </a:r>
            <a:r>
              <a:rPr lang="de-DE" sz="2400" b="1" i="0" u="none" strike="noStrike" kern="1200" cap="none" spc="0" baseline="0">
                <a:solidFill>
                  <a:srgbClr val="00FF00"/>
                </a:solidFill>
                <a:uFillTx/>
                <a:latin typeface="Verdana" pitchFamily="34"/>
                <a:ea typeface="Lucida Sans Unicode" pitchFamily="2"/>
                <a:cs typeface="Tahoma" pitchFamily="2"/>
              </a:rPr>
              <a:t>offen</a:t>
            </a:r>
            <a:r>
              <a:rPr lang="de-DE" sz="2400" b="0" i="0" u="none" strike="noStrike" kern="1200" cap="none" spc="0" baseline="0">
                <a:solidFill>
                  <a:srgbClr val="000000"/>
                </a:solidFill>
                <a:uFillTx/>
                <a:latin typeface="Verdana" pitchFamily="34"/>
                <a:ea typeface="Lucida Sans Unicode" pitchFamily="2"/>
                <a:cs typeface="Tahoma" pitchFamily="2"/>
              </a:rPr>
              <a:t> legen</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Ouvert bei Grand/Farbspielen = Schneider, Schneider angesagt, Schwarz, Schwarz inklusive</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Beispiel: Grand mit Vier</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0000"/>
                </a:solidFill>
                <a:uFillTx/>
                <a:latin typeface="Verdana" pitchFamily="34"/>
                <a:ea typeface="Lucida Sans Unicode" pitchFamily="2"/>
                <a:cs typeface="Tahoma" pitchFamily="2"/>
              </a:rPr>
              <a:t>Bisher</a:t>
            </a:r>
            <a:r>
              <a:rPr lang="de-DE" sz="2400" b="0" i="0" u="none" strike="noStrike" kern="1200" cap="none" spc="0" baseline="0">
                <a:solidFill>
                  <a:srgbClr val="000000"/>
                </a:solidFill>
                <a:uFillTx/>
                <a:latin typeface="Verdana" pitchFamily="34"/>
                <a:ea typeface="Lucida Sans Unicode" pitchFamily="2"/>
                <a:cs typeface="Tahoma" pitchFamily="2"/>
              </a:rPr>
              <a:t>: Mit Vier, Spiel 5 x 24 = 120</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CC00"/>
                </a:solidFill>
                <a:uFillTx/>
                <a:latin typeface="Verdana" pitchFamily="34"/>
                <a:ea typeface="Lucida Sans Unicode" pitchFamily="2"/>
                <a:cs typeface="Tahoma" pitchFamily="2"/>
              </a:rPr>
              <a:t>Jetzt</a:t>
            </a:r>
            <a:r>
              <a:rPr lang="de-DE" sz="2400" b="0" i="0" u="none" strike="noStrike" kern="1200" cap="none" spc="0" baseline="0">
                <a:solidFill>
                  <a:srgbClr val="000000"/>
                </a:solidFill>
                <a:uFillTx/>
                <a:latin typeface="Verdana" pitchFamily="34"/>
                <a:ea typeface="Lucida Sans Unicode" pitchFamily="2"/>
                <a:cs typeface="Tahoma" pitchFamily="2"/>
              </a:rPr>
              <a:t>: Mit Vier, Spiel 5, Hand 6, Schneider 7, Schneider angesagt 8, Schwarz 9, Schwarz angesagt 10, Offen 11 x 24 = 264</a:t>
            </a:r>
          </a:p>
        </p:txBody>
      </p:sp>
      <p:sp>
        <p:nvSpPr>
          <p:cNvPr id="3" name="Titel 2">
            <a:extLst>
              <a:ext uri="{FF2B5EF4-FFF2-40B4-BE49-F238E27FC236}">
                <a16:creationId xmlns:a16="http://schemas.microsoft.com/office/drawing/2014/main" id="{8E98E72A-F4B1-45F5-92E4-131A76DFD32D}"/>
              </a:ext>
            </a:extLst>
          </p:cNvPr>
          <p:cNvSpPr txBox="1">
            <a:spLocks noGrp="1"/>
          </p:cNvSpPr>
          <p:nvPr>
            <p:ph type="title" idx="4294967295"/>
          </p:nvPr>
        </p:nvSpPr>
        <p:spPr>
          <a:xfrm>
            <a:off x="0" y="265678"/>
            <a:ext cx="9144000" cy="1312922"/>
          </a:xfrm>
        </p:spPr>
        <p:txBody>
          <a:bodyPr>
            <a:spAutoFit/>
          </a:bodyPr>
          <a:lstStyle/>
          <a:p>
            <a:pPr lvl="0"/>
            <a:r>
              <a:rPr lang="de-DE" sz="4000" b="1">
                <a:solidFill>
                  <a:srgbClr val="3366FF"/>
                </a:solidFill>
                <a:latin typeface="Verdana" pitchFamily="34"/>
              </a:rPr>
              <a:t>Weitere Reizmöglichkeiten:</a:t>
            </a:r>
            <a:br>
              <a:rPr lang="de-DE" sz="4000" b="1">
                <a:solidFill>
                  <a:srgbClr val="3366FF"/>
                </a:solidFill>
                <a:latin typeface="Verdana" pitchFamily="34"/>
              </a:rPr>
            </a:br>
            <a:r>
              <a:rPr lang="de-DE" sz="4000" b="1">
                <a:solidFill>
                  <a:srgbClr val="3366FF"/>
                </a:solidFill>
                <a:latin typeface="Verdana" pitchFamily="34"/>
              </a:rPr>
              <a:t>Ouvert-Spiele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iterate type="lt">
                                    <p:tmPct val="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iterate type="lt">
                                    <p:tmPct val="0"/>
                                  </p:iterate>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fill="hold" nodeType="clickEffect">
                                  <p:stCondLst>
                                    <p:cond delay="0"/>
                                  </p:stCondLst>
                                  <p:iterate type="lt">
                                    <p:tmPct val="0"/>
                                  </p:iterate>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name="Die Nullspiele">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208F9171-402C-4521-BC69-1D2F1D765094}"/>
              </a:ext>
            </a:extLst>
          </p:cNvPr>
          <p:cNvSpPr/>
          <p:nvPr/>
        </p:nvSpPr>
        <p:spPr>
          <a:xfrm>
            <a:off x="1034634" y="1094399"/>
            <a:ext cx="7075078" cy="9680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Nullspiel = Spieler darf </a:t>
            </a:r>
            <a:r>
              <a:rPr lang="de-DE" sz="2400" b="0" i="0" u="none" strike="noStrike" kern="1200" cap="none" spc="0" baseline="0">
                <a:solidFill>
                  <a:srgbClr val="FF3300"/>
                </a:solidFill>
                <a:uFillTx/>
                <a:latin typeface="Verdana" pitchFamily="34"/>
                <a:ea typeface="Lucida Sans Unicode" pitchFamily="2"/>
                <a:cs typeface="Tahoma" pitchFamily="2"/>
              </a:rPr>
              <a:t>keinen</a:t>
            </a:r>
            <a:r>
              <a:rPr lang="de-DE" sz="2400" b="0" i="0" u="none" strike="noStrike" kern="1200" cap="none" spc="0" baseline="0">
                <a:solidFill>
                  <a:srgbClr val="000000"/>
                </a:solidFill>
                <a:uFillTx/>
                <a:latin typeface="Verdana" pitchFamily="34"/>
                <a:ea typeface="Lucida Sans Unicode" pitchFamily="2"/>
                <a:cs typeface="Tahoma" pitchFamily="2"/>
              </a:rPr>
              <a:t> Stich machen</a:t>
            </a:r>
          </a:p>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Feste Reizwerte:</a:t>
            </a:r>
          </a:p>
        </p:txBody>
      </p:sp>
      <p:graphicFrame>
        <p:nvGraphicFramePr>
          <p:cNvPr id="3" name="">
            <a:extLst>
              <a:ext uri="{FF2B5EF4-FFF2-40B4-BE49-F238E27FC236}">
                <a16:creationId xmlns:a16="http://schemas.microsoft.com/office/drawing/2014/main" id="{9432C884-3F94-452A-BA3E-56470E193DD4}"/>
              </a:ext>
            </a:extLst>
          </p:cNvPr>
          <p:cNvGraphicFramePr>
            <a:graphicFrameLocks noGrp="1"/>
          </p:cNvGraphicFramePr>
          <p:nvPr/>
        </p:nvGraphicFramePr>
        <p:xfrm>
          <a:off x="3927960" y="1670764"/>
          <a:ext cx="2747881" cy="1523518"/>
        </p:xfrm>
        <a:graphic>
          <a:graphicData uri="http://schemas.openxmlformats.org/drawingml/2006/table">
            <a:tbl>
              <a:tblPr>
                <a:effectLst/>
              </a:tblPr>
              <a:tblGrid>
                <a:gridCol w="2176921">
                  <a:extLst>
                    <a:ext uri="{9D8B030D-6E8A-4147-A177-3AD203B41FA5}">
                      <a16:colId xmlns:a16="http://schemas.microsoft.com/office/drawing/2014/main" val="3689867272"/>
                    </a:ext>
                  </a:extLst>
                </a:gridCol>
                <a:gridCol w="571317">
                  <a:extLst>
                    <a:ext uri="{9D8B030D-6E8A-4147-A177-3AD203B41FA5}">
                      <a16:colId xmlns:a16="http://schemas.microsoft.com/office/drawing/2014/main" val="816511929"/>
                    </a:ext>
                  </a:extLst>
                </a:gridCol>
              </a:tblGrid>
              <a:tr h="380884">
                <a:tc>
                  <a:txBody>
                    <a:bodyPr/>
                    <a:lstStyle/>
                    <a:p>
                      <a:pPr marL="0" marR="0" lvl="0" indent="0" algn="l" rtl="0" hangingPunct="0">
                        <a:spcBef>
                          <a:spcPts val="450"/>
                        </a:spcBef>
                        <a:spcAft>
                          <a:spcPts val="0"/>
                        </a:spcAft>
                        <a:buNone/>
                        <a:tabLst/>
                        <a:defRPr>
                          <a:latin typeface="Verdana" pitchFamily="34"/>
                        </a:defRPr>
                      </a:pPr>
                      <a:r>
                        <a:rPr lang="de-DE" sz="1800">
                          <a:solidFill>
                            <a:srgbClr val="000000"/>
                          </a:solidFill>
                          <a:latin typeface="Verdana" pitchFamily="34"/>
                          <a:ea typeface="Lucida Sans Unicode" pitchFamily="2"/>
                          <a:cs typeface="Tahoma" pitchFamily="2"/>
                        </a:rPr>
                        <a:t> Null</a:t>
                      </a:r>
                    </a:p>
                  </a:txBody>
                  <a:tcPr/>
                </a:tc>
                <a:tc>
                  <a:txBody>
                    <a:bodyPr/>
                    <a:lstStyle/>
                    <a:p>
                      <a:pPr marL="0" marR="0" lvl="0" indent="0" algn="ctr" rtl="0" hangingPunct="0">
                        <a:spcBef>
                          <a:spcPts val="450"/>
                        </a:spcBef>
                        <a:spcAft>
                          <a:spcPts val="0"/>
                        </a:spcAft>
                        <a:buNone/>
                        <a:tabLst/>
                        <a:defRPr>
                          <a:latin typeface="Verdana" pitchFamily="34"/>
                        </a:defRPr>
                      </a:pPr>
                      <a:r>
                        <a:rPr lang="de-DE" sz="1800">
                          <a:solidFill>
                            <a:srgbClr val="000000"/>
                          </a:solidFill>
                          <a:latin typeface="Verdana" pitchFamily="34"/>
                          <a:ea typeface="Lucida Sans Unicode" pitchFamily="2"/>
                          <a:cs typeface="Tahoma" pitchFamily="2"/>
                        </a:rPr>
                        <a:t>23</a:t>
                      </a:r>
                    </a:p>
                  </a:txBody>
                  <a:tcPr/>
                </a:tc>
                <a:extLst>
                  <a:ext uri="{0D108BD9-81ED-4DB2-BD59-A6C34878D82A}">
                    <a16:rowId xmlns:a16="http://schemas.microsoft.com/office/drawing/2014/main" val="916516119"/>
                  </a:ext>
                </a:extLst>
              </a:tr>
              <a:tr h="381240">
                <a:tc>
                  <a:txBody>
                    <a:bodyPr/>
                    <a:lstStyle/>
                    <a:p>
                      <a:pPr marL="0" marR="0" lvl="0" indent="0" algn="l" rtl="0" hangingPunct="0">
                        <a:spcBef>
                          <a:spcPts val="450"/>
                        </a:spcBef>
                        <a:spcAft>
                          <a:spcPts val="0"/>
                        </a:spcAft>
                        <a:buNone/>
                        <a:tabLst/>
                        <a:defRPr>
                          <a:latin typeface="Verdana" pitchFamily="34"/>
                        </a:defRPr>
                      </a:pPr>
                      <a:r>
                        <a:rPr lang="de-DE" sz="1800">
                          <a:solidFill>
                            <a:srgbClr val="000000"/>
                          </a:solidFill>
                          <a:latin typeface="Verdana" pitchFamily="34"/>
                          <a:ea typeface="Lucida Sans Unicode" pitchFamily="2"/>
                          <a:cs typeface="Tahoma" pitchFamily="2"/>
                        </a:rPr>
                        <a:t> Null Hand</a:t>
                      </a:r>
                    </a:p>
                  </a:txBody>
                  <a:tcPr/>
                </a:tc>
                <a:tc>
                  <a:txBody>
                    <a:bodyPr/>
                    <a:lstStyle/>
                    <a:p>
                      <a:pPr marL="0" marR="0" lvl="0" indent="0" algn="ctr" rtl="0" hangingPunct="0">
                        <a:spcBef>
                          <a:spcPts val="450"/>
                        </a:spcBef>
                        <a:spcAft>
                          <a:spcPts val="0"/>
                        </a:spcAft>
                        <a:buNone/>
                        <a:tabLst/>
                        <a:defRPr>
                          <a:latin typeface="Verdana" pitchFamily="34"/>
                        </a:defRPr>
                      </a:pPr>
                      <a:r>
                        <a:rPr lang="de-DE" sz="1800">
                          <a:solidFill>
                            <a:srgbClr val="000000"/>
                          </a:solidFill>
                          <a:latin typeface="Verdana" pitchFamily="34"/>
                          <a:ea typeface="Lucida Sans Unicode" pitchFamily="2"/>
                          <a:cs typeface="Tahoma" pitchFamily="2"/>
                        </a:rPr>
                        <a:t>35</a:t>
                      </a:r>
                    </a:p>
                  </a:txBody>
                  <a:tcPr/>
                </a:tc>
                <a:extLst>
                  <a:ext uri="{0D108BD9-81ED-4DB2-BD59-A6C34878D82A}">
                    <a16:rowId xmlns:a16="http://schemas.microsoft.com/office/drawing/2014/main" val="13700565"/>
                  </a:ext>
                </a:extLst>
              </a:tr>
              <a:tr h="380884">
                <a:tc>
                  <a:txBody>
                    <a:bodyPr/>
                    <a:lstStyle/>
                    <a:p>
                      <a:pPr marL="0" marR="0" lvl="0" indent="0" algn="l" rtl="0" hangingPunct="0">
                        <a:spcBef>
                          <a:spcPts val="450"/>
                        </a:spcBef>
                        <a:spcAft>
                          <a:spcPts val="0"/>
                        </a:spcAft>
                        <a:buNone/>
                        <a:tabLst/>
                        <a:defRPr>
                          <a:latin typeface="Verdana" pitchFamily="34"/>
                        </a:defRPr>
                      </a:pPr>
                      <a:r>
                        <a:rPr lang="de-DE" sz="1800">
                          <a:solidFill>
                            <a:srgbClr val="000000"/>
                          </a:solidFill>
                          <a:latin typeface="Verdana" pitchFamily="34"/>
                          <a:ea typeface="Lucida Sans Unicode" pitchFamily="2"/>
                          <a:cs typeface="Tahoma" pitchFamily="2"/>
                        </a:rPr>
                        <a:t> Null Ouvert</a:t>
                      </a:r>
                    </a:p>
                  </a:txBody>
                  <a:tcPr/>
                </a:tc>
                <a:tc>
                  <a:txBody>
                    <a:bodyPr/>
                    <a:lstStyle/>
                    <a:p>
                      <a:pPr marL="0" marR="0" lvl="0" indent="0" algn="ctr" rtl="0" hangingPunct="0">
                        <a:spcBef>
                          <a:spcPts val="450"/>
                        </a:spcBef>
                        <a:spcAft>
                          <a:spcPts val="0"/>
                        </a:spcAft>
                        <a:buNone/>
                        <a:tabLst/>
                        <a:defRPr>
                          <a:latin typeface="Verdana" pitchFamily="34"/>
                        </a:defRPr>
                      </a:pPr>
                      <a:r>
                        <a:rPr lang="de-DE" sz="1800">
                          <a:solidFill>
                            <a:srgbClr val="000000"/>
                          </a:solidFill>
                          <a:latin typeface="Verdana" pitchFamily="34"/>
                          <a:ea typeface="Lucida Sans Unicode" pitchFamily="2"/>
                          <a:cs typeface="Tahoma" pitchFamily="2"/>
                        </a:rPr>
                        <a:t>46</a:t>
                      </a:r>
                    </a:p>
                  </a:txBody>
                  <a:tcPr/>
                </a:tc>
                <a:extLst>
                  <a:ext uri="{0D108BD9-81ED-4DB2-BD59-A6C34878D82A}">
                    <a16:rowId xmlns:a16="http://schemas.microsoft.com/office/drawing/2014/main" val="494308236"/>
                  </a:ext>
                </a:extLst>
              </a:tr>
              <a:tr h="380884">
                <a:tc>
                  <a:txBody>
                    <a:bodyPr/>
                    <a:lstStyle/>
                    <a:p>
                      <a:pPr marL="0" marR="0" lvl="0" indent="0" algn="l" rtl="0" hangingPunct="0">
                        <a:spcBef>
                          <a:spcPts val="450"/>
                        </a:spcBef>
                        <a:spcAft>
                          <a:spcPts val="0"/>
                        </a:spcAft>
                        <a:buNone/>
                        <a:tabLst/>
                        <a:defRPr>
                          <a:latin typeface="Verdana" pitchFamily="34"/>
                        </a:defRPr>
                      </a:pPr>
                      <a:r>
                        <a:rPr lang="de-DE" sz="1800">
                          <a:solidFill>
                            <a:srgbClr val="000000"/>
                          </a:solidFill>
                          <a:latin typeface="Verdana" pitchFamily="34"/>
                          <a:ea typeface="Lucida Sans Unicode" pitchFamily="2"/>
                          <a:cs typeface="Tahoma" pitchFamily="2"/>
                        </a:rPr>
                        <a:t> Null Ouvert Hand</a:t>
                      </a:r>
                    </a:p>
                  </a:txBody>
                  <a:tcPr/>
                </a:tc>
                <a:tc>
                  <a:txBody>
                    <a:bodyPr/>
                    <a:lstStyle/>
                    <a:p>
                      <a:pPr marL="0" marR="0" lvl="0" indent="0" algn="ctr" rtl="0" hangingPunct="0">
                        <a:spcBef>
                          <a:spcPts val="450"/>
                        </a:spcBef>
                        <a:spcAft>
                          <a:spcPts val="0"/>
                        </a:spcAft>
                        <a:buNone/>
                        <a:tabLst/>
                        <a:defRPr>
                          <a:latin typeface="Verdana" pitchFamily="34"/>
                        </a:defRPr>
                      </a:pPr>
                      <a:r>
                        <a:rPr lang="de-DE" sz="1800">
                          <a:solidFill>
                            <a:srgbClr val="000000"/>
                          </a:solidFill>
                          <a:latin typeface="Verdana" pitchFamily="34"/>
                          <a:ea typeface="Lucida Sans Unicode" pitchFamily="2"/>
                          <a:cs typeface="Tahoma" pitchFamily="2"/>
                        </a:rPr>
                        <a:t>59</a:t>
                      </a:r>
                    </a:p>
                  </a:txBody>
                  <a:tcPr/>
                </a:tc>
                <a:extLst>
                  <a:ext uri="{0D108BD9-81ED-4DB2-BD59-A6C34878D82A}">
                    <a16:rowId xmlns:a16="http://schemas.microsoft.com/office/drawing/2014/main" val="3587147225"/>
                  </a:ext>
                </a:extLst>
              </a:tr>
            </a:tbl>
          </a:graphicData>
        </a:graphic>
      </p:graphicFrame>
      <p:sp>
        <p:nvSpPr>
          <p:cNvPr id="4" name="Freihandform: Form 3">
            <a:extLst>
              <a:ext uri="{FF2B5EF4-FFF2-40B4-BE49-F238E27FC236}">
                <a16:creationId xmlns:a16="http://schemas.microsoft.com/office/drawing/2014/main" id="{36FE1A80-0A3F-4BA1-BFC3-BFDBD98D6559}"/>
              </a:ext>
            </a:extLst>
          </p:cNvPr>
          <p:cNvSpPr/>
          <p:nvPr/>
        </p:nvSpPr>
        <p:spPr>
          <a:xfrm>
            <a:off x="481321" y="3627717"/>
            <a:ext cx="8181356" cy="45971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125"/>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Verdana" pitchFamily="34"/>
                <a:ea typeface="Lucida Sans Unicode" pitchFamily="2"/>
                <a:cs typeface="Tahoma" pitchFamily="2"/>
              </a:rPr>
              <a:t>Bei allen Nullspielen ist die Reihenfolge der Karten:</a:t>
            </a:r>
          </a:p>
        </p:txBody>
      </p:sp>
      <p:sp>
        <p:nvSpPr>
          <p:cNvPr id="5" name="Titel 4">
            <a:extLst>
              <a:ext uri="{FF2B5EF4-FFF2-40B4-BE49-F238E27FC236}">
                <a16:creationId xmlns:a16="http://schemas.microsoft.com/office/drawing/2014/main" id="{D6CC69BD-20D3-4832-A9A6-8C3392E326E5}"/>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Die Nullspiele</a:t>
            </a:r>
          </a:p>
        </p:txBody>
      </p:sp>
      <p:grpSp>
        <p:nvGrpSpPr>
          <p:cNvPr id="6" name="Gruppieren 5">
            <a:extLst>
              <a:ext uri="{FF2B5EF4-FFF2-40B4-BE49-F238E27FC236}">
                <a16:creationId xmlns:a16="http://schemas.microsoft.com/office/drawing/2014/main" id="{4A4ACE03-4603-4F77-93D1-5B8C3DC321B0}"/>
              </a:ext>
            </a:extLst>
          </p:cNvPr>
          <p:cNvGrpSpPr/>
          <p:nvPr/>
        </p:nvGrpSpPr>
        <p:grpSpPr>
          <a:xfrm>
            <a:off x="1299600" y="4313517"/>
            <a:ext cx="6544799" cy="2346834"/>
            <a:chOff x="1299600" y="4313517"/>
            <a:chExt cx="6544799" cy="2346834"/>
          </a:xfrm>
        </p:grpSpPr>
        <p:pic>
          <p:nvPicPr>
            <p:cNvPr id="7" name="">
              <a:extLst>
                <a:ext uri="{FF2B5EF4-FFF2-40B4-BE49-F238E27FC236}">
                  <a16:creationId xmlns:a16="http://schemas.microsoft.com/office/drawing/2014/main" id="{1F289AC9-FB3D-4EB3-A295-A6AD5DDAD678}"/>
                </a:ext>
              </a:extLst>
            </p:cNvPr>
            <p:cNvPicPr>
              <a:picLocks noChangeAspect="1"/>
            </p:cNvPicPr>
            <p:nvPr/>
          </p:nvPicPr>
          <p:blipFill>
            <a:blip r:embed="rId3">
              <a:lum/>
              <a:alphaModFix/>
            </a:blip>
            <a:srcRect/>
            <a:stretch>
              <a:fillRect/>
            </a:stretch>
          </p:blipFill>
          <p:spPr>
            <a:xfrm>
              <a:off x="1299600" y="4325395"/>
              <a:ext cx="1535396" cy="2334956"/>
            </a:xfrm>
            <a:prstGeom prst="rect">
              <a:avLst/>
            </a:prstGeom>
            <a:noFill/>
            <a:ln cap="flat">
              <a:noFill/>
            </a:ln>
          </p:spPr>
        </p:pic>
        <p:pic>
          <p:nvPicPr>
            <p:cNvPr id="8" name="">
              <a:extLst>
                <a:ext uri="{FF2B5EF4-FFF2-40B4-BE49-F238E27FC236}">
                  <a16:creationId xmlns:a16="http://schemas.microsoft.com/office/drawing/2014/main" id="{75F66498-EEE5-43A9-9C68-55C193921736}"/>
                </a:ext>
              </a:extLst>
            </p:cNvPr>
            <p:cNvPicPr>
              <a:picLocks noChangeAspect="1"/>
            </p:cNvPicPr>
            <p:nvPr/>
          </p:nvPicPr>
          <p:blipFill>
            <a:blip r:embed="rId4">
              <a:lum/>
              <a:alphaModFix/>
            </a:blip>
            <a:srcRect/>
            <a:stretch>
              <a:fillRect/>
            </a:stretch>
          </p:blipFill>
          <p:spPr>
            <a:xfrm>
              <a:off x="2001959" y="4320357"/>
              <a:ext cx="1517035" cy="2315882"/>
            </a:xfrm>
            <a:prstGeom prst="rect">
              <a:avLst/>
            </a:prstGeom>
            <a:noFill/>
            <a:ln cap="flat">
              <a:noFill/>
            </a:ln>
          </p:spPr>
        </p:pic>
        <p:pic>
          <p:nvPicPr>
            <p:cNvPr id="9" name="">
              <a:extLst>
                <a:ext uri="{FF2B5EF4-FFF2-40B4-BE49-F238E27FC236}">
                  <a16:creationId xmlns:a16="http://schemas.microsoft.com/office/drawing/2014/main" id="{EC04B494-DD27-4832-8A2A-778658AC909E}"/>
                </a:ext>
              </a:extLst>
            </p:cNvPr>
            <p:cNvPicPr>
              <a:picLocks noChangeAspect="1"/>
            </p:cNvPicPr>
            <p:nvPr/>
          </p:nvPicPr>
          <p:blipFill>
            <a:blip r:embed="rId5">
              <a:lum/>
              <a:alphaModFix/>
            </a:blip>
            <a:srcRect/>
            <a:stretch>
              <a:fillRect/>
            </a:stretch>
          </p:blipFill>
          <p:spPr>
            <a:xfrm>
              <a:off x="2721601" y="4320357"/>
              <a:ext cx="1517401" cy="2315882"/>
            </a:xfrm>
            <a:prstGeom prst="rect">
              <a:avLst/>
            </a:prstGeom>
            <a:noFill/>
            <a:ln cap="flat">
              <a:noFill/>
            </a:ln>
          </p:spPr>
        </p:pic>
        <p:pic>
          <p:nvPicPr>
            <p:cNvPr id="10" name="">
              <a:extLst>
                <a:ext uri="{FF2B5EF4-FFF2-40B4-BE49-F238E27FC236}">
                  <a16:creationId xmlns:a16="http://schemas.microsoft.com/office/drawing/2014/main" id="{7E4A5974-E829-4509-8F31-CBD8E2EC2799}"/>
                </a:ext>
              </a:extLst>
            </p:cNvPr>
            <p:cNvPicPr>
              <a:picLocks noChangeAspect="1"/>
            </p:cNvPicPr>
            <p:nvPr/>
          </p:nvPicPr>
          <p:blipFill>
            <a:blip r:embed="rId6">
              <a:lum/>
              <a:alphaModFix/>
            </a:blip>
            <a:srcRect/>
            <a:stretch>
              <a:fillRect/>
            </a:stretch>
          </p:blipFill>
          <p:spPr>
            <a:xfrm>
              <a:off x="3426842" y="4313517"/>
              <a:ext cx="1506602" cy="2314081"/>
            </a:xfrm>
            <a:prstGeom prst="rect">
              <a:avLst/>
            </a:prstGeom>
            <a:noFill/>
            <a:ln cap="flat">
              <a:noFill/>
            </a:ln>
          </p:spPr>
        </p:pic>
        <p:pic>
          <p:nvPicPr>
            <p:cNvPr id="11" name="">
              <a:extLst>
                <a:ext uri="{FF2B5EF4-FFF2-40B4-BE49-F238E27FC236}">
                  <a16:creationId xmlns:a16="http://schemas.microsoft.com/office/drawing/2014/main" id="{8F8B9320-932D-4727-B543-6D32AE8BA519}"/>
                </a:ext>
              </a:extLst>
            </p:cNvPr>
            <p:cNvPicPr>
              <a:picLocks noChangeAspect="1"/>
            </p:cNvPicPr>
            <p:nvPr/>
          </p:nvPicPr>
          <p:blipFill>
            <a:blip r:embed="rId7">
              <a:lum/>
              <a:alphaModFix/>
            </a:blip>
            <a:srcRect/>
            <a:stretch>
              <a:fillRect/>
            </a:stretch>
          </p:blipFill>
          <p:spPr>
            <a:xfrm>
              <a:off x="4176000" y="4320357"/>
              <a:ext cx="1496881" cy="2314081"/>
            </a:xfrm>
            <a:prstGeom prst="rect">
              <a:avLst/>
            </a:prstGeom>
            <a:noFill/>
            <a:ln cap="flat">
              <a:noFill/>
            </a:ln>
          </p:spPr>
        </p:pic>
        <p:pic>
          <p:nvPicPr>
            <p:cNvPr id="12" name="">
              <a:extLst>
                <a:ext uri="{FF2B5EF4-FFF2-40B4-BE49-F238E27FC236}">
                  <a16:creationId xmlns:a16="http://schemas.microsoft.com/office/drawing/2014/main" id="{0099BC9C-D412-4669-A746-F38E9E5350EF}"/>
                </a:ext>
              </a:extLst>
            </p:cNvPr>
            <p:cNvPicPr>
              <a:picLocks noChangeAspect="1"/>
            </p:cNvPicPr>
            <p:nvPr/>
          </p:nvPicPr>
          <p:blipFill>
            <a:blip r:embed="rId8">
              <a:lum/>
              <a:alphaModFix/>
            </a:blip>
            <a:srcRect/>
            <a:stretch>
              <a:fillRect/>
            </a:stretch>
          </p:blipFill>
          <p:spPr>
            <a:xfrm>
              <a:off x="4923001" y="4320357"/>
              <a:ext cx="1517401" cy="2316239"/>
            </a:xfrm>
            <a:prstGeom prst="rect">
              <a:avLst/>
            </a:prstGeom>
            <a:noFill/>
            <a:ln cap="flat">
              <a:noFill/>
            </a:ln>
          </p:spPr>
        </p:pic>
        <p:pic>
          <p:nvPicPr>
            <p:cNvPr id="13" name="">
              <a:extLst>
                <a:ext uri="{FF2B5EF4-FFF2-40B4-BE49-F238E27FC236}">
                  <a16:creationId xmlns:a16="http://schemas.microsoft.com/office/drawing/2014/main" id="{D4C814A3-E5D5-45E7-843D-52A38A8CDC6A}"/>
                </a:ext>
              </a:extLst>
            </p:cNvPr>
            <p:cNvPicPr>
              <a:picLocks noChangeAspect="1"/>
            </p:cNvPicPr>
            <p:nvPr/>
          </p:nvPicPr>
          <p:blipFill>
            <a:blip r:embed="rId9">
              <a:lum/>
              <a:alphaModFix/>
            </a:blip>
            <a:srcRect/>
            <a:stretch>
              <a:fillRect/>
            </a:stretch>
          </p:blipFill>
          <p:spPr>
            <a:xfrm>
              <a:off x="5637596" y="4320357"/>
              <a:ext cx="1517757" cy="2316239"/>
            </a:xfrm>
            <a:prstGeom prst="rect">
              <a:avLst/>
            </a:prstGeom>
            <a:noFill/>
            <a:ln cap="flat">
              <a:noFill/>
            </a:ln>
          </p:spPr>
        </p:pic>
        <p:pic>
          <p:nvPicPr>
            <p:cNvPr id="14" name="">
              <a:extLst>
                <a:ext uri="{FF2B5EF4-FFF2-40B4-BE49-F238E27FC236}">
                  <a16:creationId xmlns:a16="http://schemas.microsoft.com/office/drawing/2014/main" id="{DB839955-8B86-47C4-AAF6-C23EC29FDF83}"/>
                </a:ext>
              </a:extLst>
            </p:cNvPr>
            <p:cNvPicPr>
              <a:picLocks noChangeAspect="1"/>
            </p:cNvPicPr>
            <p:nvPr/>
          </p:nvPicPr>
          <p:blipFill>
            <a:blip r:embed="rId10">
              <a:lum/>
              <a:alphaModFix/>
            </a:blip>
            <a:srcRect/>
            <a:stretch>
              <a:fillRect/>
            </a:stretch>
          </p:blipFill>
          <p:spPr>
            <a:xfrm>
              <a:off x="6320881" y="4320357"/>
              <a:ext cx="1523518" cy="2315882"/>
            </a:xfrm>
            <a:prstGeom prst="rect">
              <a:avLst/>
            </a:prstGeom>
            <a:noFill/>
            <a:ln cap="flat">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name="Reizwert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1D086-696D-43EF-B3F6-4CA826E5AC19}"/>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Die Reizwerte-Tabelle</a:t>
            </a:r>
          </a:p>
        </p:txBody>
      </p:sp>
      <p:pic>
        <p:nvPicPr>
          <p:cNvPr id="3" name="">
            <a:extLst>
              <a:ext uri="{FF2B5EF4-FFF2-40B4-BE49-F238E27FC236}">
                <a16:creationId xmlns:a16="http://schemas.microsoft.com/office/drawing/2014/main" id="{879BECDE-A6EF-4586-BC92-C75AADA4A53A}"/>
              </a:ext>
            </a:extLst>
          </p:cNvPr>
          <p:cNvPicPr>
            <a:picLocks noChangeAspect="1"/>
          </p:cNvPicPr>
          <p:nvPr/>
        </p:nvPicPr>
        <p:blipFill>
          <a:blip r:embed="rId3">
            <a:lum/>
            <a:alphaModFix/>
          </a:blip>
          <a:srcRect/>
          <a:stretch>
            <a:fillRect/>
          </a:stretch>
        </p:blipFill>
        <p:spPr>
          <a:xfrm>
            <a:off x="40681" y="1484994"/>
            <a:ext cx="9063002" cy="3888357"/>
          </a:xfrm>
          <a:prstGeom prst="rect">
            <a:avLst/>
          </a:prstGeom>
          <a:noFill/>
          <a:ln cap="flat">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0F383-E4CA-4E89-BCFF-296940127C3F}"/>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Quellen</a:t>
            </a:r>
          </a:p>
        </p:txBody>
      </p:sp>
      <p:sp>
        <p:nvSpPr>
          <p:cNvPr id="3" name="Textfeld 2">
            <a:extLst>
              <a:ext uri="{FF2B5EF4-FFF2-40B4-BE49-F238E27FC236}">
                <a16:creationId xmlns:a16="http://schemas.microsoft.com/office/drawing/2014/main" id="{70DFDA97-0579-4DB1-8ED0-0456EB0692BA}"/>
              </a:ext>
            </a:extLst>
          </p:cNvPr>
          <p:cNvSpPr txBox="1"/>
          <p:nvPr/>
        </p:nvSpPr>
        <p:spPr>
          <a:xfrm>
            <a:off x="0" y="1439997"/>
            <a:ext cx="9144000" cy="3110761"/>
          </a:xfrm>
          <a:prstGeom prst="rect">
            <a:avLst/>
          </a:prstGeom>
          <a:noFill/>
          <a:ln cap="flat">
            <a:noFill/>
          </a:ln>
        </p:spPr>
        <p:txBody>
          <a:bodyPr vert="horz" wrap="squar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Ehmann, Holger: Ich lerne Skat (DSkV)</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Schettler/Kirschbach: Das große Skatvergnügen (DSkV, 1999)</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Imgrund, Bernd: Das Skat Lesebuch (Die Werkstatt GmbH, 2002)</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Hofmann, Eberhardt: Überzeugend Präsentieren (Symposion, 2007)</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Illustrationen: Gerd Bauer </a:t>
            </a:r>
            <a:r>
              <a:rPr lang="de-DE" sz="1800" b="0" i="0" u="none" strike="noStrike" kern="1200" cap="none" spc="0" baseline="0">
                <a:solidFill>
                  <a:srgbClr val="0000FF"/>
                </a:solidFill>
                <a:uFillTx/>
                <a:latin typeface="Verdana" pitchFamily="34"/>
                <a:ea typeface="Arial" pitchFamily="2"/>
                <a:cs typeface="Arial" pitchFamily="2"/>
                <a:hlinkClick r:id="rId3"/>
              </a:rPr>
              <a:t>www.wuestewelt.de</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Die Spielkartenfabrik Altenburg GmbH ist Inhaber der Bildrechte an den Spielkartenbildern </a:t>
            </a:r>
            <a:r>
              <a:rPr lang="de-DE" sz="1800" b="0" i="0" u="none" strike="noStrike" kern="1200" cap="none" spc="0" baseline="0">
                <a:solidFill>
                  <a:srgbClr val="0000FF"/>
                </a:solidFill>
                <a:uFillTx/>
                <a:latin typeface="Verdana" pitchFamily="34"/>
                <a:ea typeface="Arial" pitchFamily="2"/>
                <a:cs typeface="Arial" pitchFamily="2"/>
                <a:hlinkClick r:id="rId4"/>
              </a:rPr>
              <a:t>www.spielkarten.com</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A4B08-70E5-4AE9-8DE1-9992ED817FC8}"/>
              </a:ext>
            </a:extLst>
          </p:cNvPr>
          <p:cNvSpPr txBox="1">
            <a:spLocks noGrp="1"/>
          </p:cNvSpPr>
          <p:nvPr>
            <p:ph type="title" idx="4294967295"/>
          </p:nvPr>
        </p:nvSpPr>
        <p:spPr>
          <a:xfrm>
            <a:off x="0" y="274320"/>
            <a:ext cx="9144000" cy="716395"/>
          </a:xfrm>
        </p:spPr>
        <p:txBody>
          <a:bodyPr>
            <a:spAutoFit/>
          </a:bodyPr>
          <a:lstStyle/>
          <a:p>
            <a:pPr lvl="0"/>
            <a:r>
              <a:rPr lang="de-DE" sz="4000" b="1">
                <a:solidFill>
                  <a:srgbClr val="3366FF"/>
                </a:solidFill>
                <a:latin typeface="Verdana" pitchFamily="34"/>
              </a:rPr>
              <a:t>Herausgeber</a:t>
            </a:r>
          </a:p>
        </p:txBody>
      </p:sp>
      <p:sp>
        <p:nvSpPr>
          <p:cNvPr id="3" name="Textfeld 2">
            <a:extLst>
              <a:ext uri="{FF2B5EF4-FFF2-40B4-BE49-F238E27FC236}">
                <a16:creationId xmlns:a16="http://schemas.microsoft.com/office/drawing/2014/main" id="{5186DC14-D07A-4CB9-86F0-9CCD139A00DB}"/>
              </a:ext>
            </a:extLst>
          </p:cNvPr>
          <p:cNvSpPr txBox="1"/>
          <p:nvPr/>
        </p:nvSpPr>
        <p:spPr>
          <a:xfrm>
            <a:off x="359999" y="1439997"/>
            <a:ext cx="8100002" cy="4485241"/>
          </a:xfrm>
          <a:prstGeom prst="rect">
            <a:avLst/>
          </a:prstGeom>
          <a:noFill/>
          <a:ln cap="flat">
            <a:noFill/>
          </a:ln>
        </p:spPr>
        <p:txBody>
          <a:bodyPr vert="horz" wrap="squar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Aaron Hutzler</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Jugendleiter Mittelfränkischer Skatverband e.V.</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Sitz: Nürnberg</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Geschäftsstelle: Am Hasengarten 14, 91074 Herzogenaurach</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Vereinsregisternummer: 2742</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FF"/>
                </a:solidFill>
                <a:uFillTx/>
                <a:latin typeface="Verdana" pitchFamily="34"/>
                <a:ea typeface="Arial" pitchFamily="2"/>
                <a:cs typeface="Arial" pitchFamily="2"/>
                <a:hlinkClick r:id="rId3"/>
              </a:rPr>
              <a:t>www.mfrskv.de</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August 2009</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Weitere Internetprojekte: </a:t>
            </a:r>
            <a:r>
              <a:rPr lang="de-DE" sz="1800" b="0" i="0" u="none" strike="noStrike" kern="1200" cap="none" spc="0" baseline="0">
                <a:solidFill>
                  <a:srgbClr val="0000FF"/>
                </a:solidFill>
                <a:uFillTx/>
                <a:latin typeface="Verdana" pitchFamily="34"/>
                <a:ea typeface="Arial" pitchFamily="2"/>
                <a:cs typeface="Arial" pitchFamily="2"/>
                <a:hlinkClick r:id="rId4"/>
              </a:rPr>
              <a:t>www.aaron-hutzler.de</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Online-Skatkurs:</a:t>
            </a:r>
            <a:r>
              <a:rPr lang="de-DE" sz="1800" b="0" i="0" u="none" strike="noStrike" kern="1200" cap="none" spc="0" baseline="0">
                <a:solidFill>
                  <a:srgbClr val="0000FF"/>
                </a:solidFill>
                <a:uFillTx/>
                <a:latin typeface="Verdana" pitchFamily="34"/>
                <a:ea typeface="Arial" pitchFamily="2"/>
                <a:cs typeface="Arial" pitchFamily="2"/>
              </a:rPr>
              <a:t> </a:t>
            </a:r>
            <a:r>
              <a:rPr lang="de-DE" sz="1800" b="0" i="0" u="none" strike="noStrike" kern="1200" cap="none" spc="0" baseline="0">
                <a:solidFill>
                  <a:srgbClr val="0000FF"/>
                </a:solidFill>
                <a:uFillTx/>
                <a:latin typeface="Verdana" pitchFamily="34"/>
                <a:ea typeface="Arial" pitchFamily="2"/>
                <a:cs typeface="Arial" pitchFamily="2"/>
                <a:hlinkClick r:id="rId5"/>
              </a:rPr>
              <a:t>www.skatkurs.de</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Verdana" pitchFamily="34"/>
                <a:ea typeface="Arial" pitchFamily="2"/>
                <a:cs typeface="Arial" pitchFamily="2"/>
              </a:rPr>
              <a:t>Skatclub „Die Maurer“ Nürnberg:</a:t>
            </a:r>
            <a:r>
              <a:rPr lang="de-DE" sz="1800" b="0" i="0" u="none" strike="noStrike" kern="1200" cap="none" spc="0" baseline="0">
                <a:solidFill>
                  <a:srgbClr val="0000FF"/>
                </a:solidFill>
                <a:uFillTx/>
                <a:latin typeface="Verdana" pitchFamily="34"/>
                <a:ea typeface="Arial" pitchFamily="2"/>
                <a:cs typeface="Arial" pitchFamily="2"/>
              </a:rPr>
              <a:t> </a:t>
            </a:r>
            <a:r>
              <a:rPr lang="de-DE" sz="1800" b="0" i="0" u="none" strike="noStrike" kern="1200" cap="none" spc="0" baseline="0">
                <a:solidFill>
                  <a:srgbClr val="0000FF"/>
                </a:solidFill>
                <a:uFillTx/>
                <a:latin typeface="Verdana" pitchFamily="34"/>
                <a:ea typeface="Arial" pitchFamily="2"/>
                <a:cs typeface="Arial" pitchFamily="2"/>
                <a:hlinkClick r:id="rId6"/>
              </a:rPr>
              <a:t>www.skatclub-die-maurer.de</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Verdana" pitchFamily="34"/>
              <a:ea typeface="Arial" pitchFamily="2"/>
              <a:cs typeface="Arial" pitchFamily="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07EE6081-F1E3-4143-8F86-8EE4E79F5406}"/>
              </a:ext>
            </a:extLst>
          </p:cNvPr>
          <p:cNvSpPr/>
          <p:nvPr/>
        </p:nvSpPr>
        <p:spPr>
          <a:xfrm>
            <a:off x="3048115" y="3276715"/>
            <a:ext cx="5715000" cy="52055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75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Tahoma" pitchFamily="34"/>
                <a:ea typeface="Lucida Sans Unicode" pitchFamily="2"/>
                <a:cs typeface="Tahoma" pitchFamily="2"/>
              </a:rPr>
              <a:t>2. Zehn           Zählwert: 10 Augen</a:t>
            </a:r>
          </a:p>
        </p:txBody>
      </p:sp>
      <p:pic>
        <p:nvPicPr>
          <p:cNvPr id="3" name="">
            <a:extLst>
              <a:ext uri="{FF2B5EF4-FFF2-40B4-BE49-F238E27FC236}">
                <a16:creationId xmlns:a16="http://schemas.microsoft.com/office/drawing/2014/main" id="{5B5C5BB3-F978-47B9-A7C0-18DE9E0CF996}"/>
              </a:ext>
            </a:extLst>
          </p:cNvPr>
          <p:cNvPicPr>
            <a:picLocks noChangeAspect="1"/>
          </p:cNvPicPr>
          <p:nvPr/>
        </p:nvPicPr>
        <p:blipFill>
          <a:blip r:embed="rId3">
            <a:lum/>
            <a:alphaModFix/>
          </a:blip>
          <a:srcRect/>
          <a:stretch>
            <a:fillRect/>
          </a:stretch>
        </p:blipFill>
        <p:spPr>
          <a:xfrm>
            <a:off x="380884" y="1752475"/>
            <a:ext cx="2343241" cy="3562557"/>
          </a:xfrm>
          <a:prstGeom prst="rect">
            <a:avLst/>
          </a:prstGeom>
          <a:noFill/>
          <a:ln cap="flat">
            <a:noFill/>
          </a:ln>
        </p:spPr>
      </p:pic>
      <p:sp>
        <p:nvSpPr>
          <p:cNvPr id="4" name="Titel 3">
            <a:extLst>
              <a:ext uri="{FF2B5EF4-FFF2-40B4-BE49-F238E27FC236}">
                <a16:creationId xmlns:a16="http://schemas.microsoft.com/office/drawing/2014/main" id="{BA0C41CD-DB4D-4649-800D-E715A26D6069}"/>
              </a:ext>
            </a:extLst>
          </p:cNvPr>
          <p:cNvSpPr txBox="1">
            <a:spLocks noGrp="1"/>
          </p:cNvSpPr>
          <p:nvPr>
            <p:ph type="title" idx="4294967295"/>
          </p:nvPr>
        </p:nvSpPr>
        <p:spPr>
          <a:xfrm>
            <a:off x="0" y="228600"/>
            <a:ext cx="9144000" cy="1312922"/>
          </a:xfrm>
        </p:spPr>
        <p:txBody>
          <a:bodyPr>
            <a:spAutoFit/>
          </a:bodyPr>
          <a:lstStyle/>
          <a:p>
            <a:pPr lvl="0"/>
            <a:r>
              <a:rPr lang="de-DE" sz="4000" b="1">
                <a:solidFill>
                  <a:srgbClr val="3366FF"/>
                </a:solidFill>
                <a:latin typeface="Verdana" pitchFamily="34"/>
              </a:rPr>
              <a:t>Woran erkennt man Skatkarten?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decel="1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0"/>
                                          </p:val>
                                        </p:tav>
                                        <p:tav tm="100000">
                                          <p:val>
                                            <p:strVal val="#ppt_w"/>
                                          </p:val>
                                        </p:tav>
                                      </p:tavLst>
                                    </p:anim>
                                    <p:anim calcmode="lin" valueType="num">
                                      <p:cBhvr>
                                        <p:cTn id="14" dur="500" fill="hold"/>
                                        <p:tgtEl>
                                          <p:spTgt spid="2"/>
                                        </p:tgtEl>
                                        <p:attrNameLst>
                                          <p:attrName>ppt_h</p:attrName>
                                        </p:attrNameLst>
                                      </p:cBhvr>
                                      <p:tavLst>
                                        <p:tav tm="0">
                                          <p:val>
                                            <p:strVal val="0"/>
                                          </p:val>
                                        </p:tav>
                                        <p:tav tm="100000">
                                          <p:val>
                                            <p:strVal val="#ppt_h"/>
                                          </p:val>
                                        </p:tav>
                                      </p:tavLst>
                                    </p:anim>
                                    <p:anim calcmode="lin" valueType="num">
                                      <p:cBhvr>
                                        <p:cTn id="15" dur="500" fill="hold"/>
                                        <p:tgtEl>
                                          <p:spTgt spid="2"/>
                                        </p:tgtEl>
                                        <p:attrNameLst>
                                          <p:attrName>r</p:attrName>
                                        </p:attrNameLst>
                                      </p:cBhvr>
                                      <p:tavLst>
                                        <p:tav tm="0">
                                          <p:val>
                                            <p:strVal val="360"/>
                                          </p:val>
                                        </p:tav>
                                        <p:tav tm="100000">
                                          <p:val>
                                            <p:strVal val="0"/>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2D3D3E1C-ACF4-4E64-B5AA-D2B294307031}"/>
              </a:ext>
            </a:extLst>
          </p:cNvPr>
          <p:cNvSpPr/>
          <p:nvPr/>
        </p:nvSpPr>
        <p:spPr>
          <a:xfrm>
            <a:off x="3048115" y="3276715"/>
            <a:ext cx="5715000" cy="52055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75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Verdana" pitchFamily="34"/>
                <a:ea typeface="Lucida Sans Unicode" pitchFamily="2"/>
                <a:cs typeface="Tahoma" pitchFamily="2"/>
              </a:rPr>
              <a:t>3. König     Zählwert: 4 Augen</a:t>
            </a:r>
          </a:p>
        </p:txBody>
      </p:sp>
      <p:pic>
        <p:nvPicPr>
          <p:cNvPr id="3" name="">
            <a:extLst>
              <a:ext uri="{FF2B5EF4-FFF2-40B4-BE49-F238E27FC236}">
                <a16:creationId xmlns:a16="http://schemas.microsoft.com/office/drawing/2014/main" id="{45A1C205-0062-48F9-89CA-5894445634A6}"/>
              </a:ext>
            </a:extLst>
          </p:cNvPr>
          <p:cNvPicPr>
            <a:picLocks noChangeAspect="1"/>
          </p:cNvPicPr>
          <p:nvPr/>
        </p:nvPicPr>
        <p:blipFill>
          <a:blip r:embed="rId3">
            <a:lum/>
            <a:alphaModFix/>
          </a:blip>
          <a:srcRect/>
          <a:stretch>
            <a:fillRect/>
          </a:stretch>
        </p:blipFill>
        <p:spPr>
          <a:xfrm>
            <a:off x="380884" y="1752475"/>
            <a:ext cx="2333877" cy="3562557"/>
          </a:xfrm>
          <a:prstGeom prst="rect">
            <a:avLst/>
          </a:prstGeom>
          <a:noFill/>
          <a:ln cap="flat">
            <a:noFill/>
          </a:ln>
        </p:spPr>
      </p:pic>
      <p:sp>
        <p:nvSpPr>
          <p:cNvPr id="4" name="Titel 3">
            <a:extLst>
              <a:ext uri="{FF2B5EF4-FFF2-40B4-BE49-F238E27FC236}">
                <a16:creationId xmlns:a16="http://schemas.microsoft.com/office/drawing/2014/main" id="{5F69F35B-5294-4D01-B58F-D1A536695030}"/>
              </a:ext>
            </a:extLst>
          </p:cNvPr>
          <p:cNvSpPr txBox="1">
            <a:spLocks noGrp="1"/>
          </p:cNvSpPr>
          <p:nvPr>
            <p:ph type="title" idx="4294967295"/>
          </p:nvPr>
        </p:nvSpPr>
        <p:spPr>
          <a:xfrm>
            <a:off x="0" y="228600"/>
            <a:ext cx="9144000" cy="1312922"/>
          </a:xfrm>
        </p:spPr>
        <p:txBody>
          <a:bodyPr>
            <a:spAutoFit/>
          </a:bodyPr>
          <a:lstStyle/>
          <a:p>
            <a:pPr lvl="0"/>
            <a:r>
              <a:rPr lang="de-DE" sz="4000" b="1">
                <a:solidFill>
                  <a:srgbClr val="3366FF"/>
                </a:solidFill>
                <a:latin typeface="Verdana" pitchFamily="34"/>
              </a:rPr>
              <a:t>Woran erkennt man Skatkarten?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iterate type="lt">
                                    <p:tmPct val="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1"/>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B99E0016-46B9-42CE-9290-9B1420FF4859}"/>
              </a:ext>
            </a:extLst>
          </p:cNvPr>
          <p:cNvSpPr/>
          <p:nvPr/>
        </p:nvSpPr>
        <p:spPr>
          <a:xfrm>
            <a:off x="3048115" y="3276715"/>
            <a:ext cx="5715000" cy="52055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75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Verdana" pitchFamily="34"/>
                <a:ea typeface="Lucida Sans Unicode" pitchFamily="2"/>
                <a:cs typeface="Tahoma" pitchFamily="2"/>
              </a:rPr>
              <a:t>4. Dame     Zählwert: 3 Augen</a:t>
            </a:r>
          </a:p>
        </p:txBody>
      </p:sp>
      <p:pic>
        <p:nvPicPr>
          <p:cNvPr id="3" name="">
            <a:extLst>
              <a:ext uri="{FF2B5EF4-FFF2-40B4-BE49-F238E27FC236}">
                <a16:creationId xmlns:a16="http://schemas.microsoft.com/office/drawing/2014/main" id="{790B282B-1925-4037-98CF-1A335A056D87}"/>
              </a:ext>
            </a:extLst>
          </p:cNvPr>
          <p:cNvPicPr>
            <a:picLocks noChangeAspect="1"/>
          </p:cNvPicPr>
          <p:nvPr/>
        </p:nvPicPr>
        <p:blipFill>
          <a:blip r:embed="rId3">
            <a:lum/>
            <a:alphaModFix/>
          </a:blip>
          <a:srcRect/>
          <a:stretch>
            <a:fillRect/>
          </a:stretch>
        </p:blipFill>
        <p:spPr>
          <a:xfrm>
            <a:off x="380884" y="1752475"/>
            <a:ext cx="2333877" cy="3562557"/>
          </a:xfrm>
          <a:prstGeom prst="rect">
            <a:avLst/>
          </a:prstGeom>
          <a:noFill/>
          <a:ln cap="flat">
            <a:noFill/>
          </a:ln>
        </p:spPr>
      </p:pic>
      <p:sp>
        <p:nvSpPr>
          <p:cNvPr id="4" name="Titel 3">
            <a:extLst>
              <a:ext uri="{FF2B5EF4-FFF2-40B4-BE49-F238E27FC236}">
                <a16:creationId xmlns:a16="http://schemas.microsoft.com/office/drawing/2014/main" id="{2C2DBD14-B413-4EBC-BD0E-CB52E35ED067}"/>
              </a:ext>
            </a:extLst>
          </p:cNvPr>
          <p:cNvSpPr txBox="1">
            <a:spLocks noGrp="1"/>
          </p:cNvSpPr>
          <p:nvPr>
            <p:ph type="title" idx="4294967295"/>
          </p:nvPr>
        </p:nvSpPr>
        <p:spPr>
          <a:xfrm>
            <a:off x="0" y="228956"/>
            <a:ext cx="9144000" cy="1312922"/>
          </a:xfrm>
        </p:spPr>
        <p:txBody>
          <a:bodyPr>
            <a:spAutoFit/>
          </a:bodyPr>
          <a:lstStyle/>
          <a:p>
            <a:pPr lvl="0"/>
            <a:r>
              <a:rPr lang="de-DE" sz="4000" b="1">
                <a:solidFill>
                  <a:srgbClr val="3366FF"/>
                </a:solidFill>
                <a:latin typeface="Verdana" pitchFamily="34"/>
              </a:rPr>
              <a:t>Woran erkennt man Skatkarten?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0"/>
                                          </p:val>
                                        </p:tav>
                                        <p:tav tm="100000">
                                          <p:val>
                                            <p:strVal val="#ppt_w"/>
                                          </p:val>
                                        </p:tav>
                                      </p:tavLst>
                                    </p:anim>
                                    <p:anim calcmode="lin" valueType="num">
                                      <p:cBhvr>
                                        <p:cTn id="14" dur="500" fill="hold"/>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22018A1A-71A7-4610-B781-3D61B93C603C}"/>
              </a:ext>
            </a:extLst>
          </p:cNvPr>
          <p:cNvSpPr/>
          <p:nvPr/>
        </p:nvSpPr>
        <p:spPr>
          <a:xfrm>
            <a:off x="3048115" y="3276715"/>
            <a:ext cx="5715000" cy="52055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175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Verdana" pitchFamily="34"/>
                <a:ea typeface="Lucida Sans Unicode" pitchFamily="2"/>
                <a:cs typeface="Tahoma" pitchFamily="2"/>
              </a:rPr>
              <a:t>5. Bube      Zählwert: 2 Augen</a:t>
            </a:r>
          </a:p>
        </p:txBody>
      </p:sp>
      <p:pic>
        <p:nvPicPr>
          <p:cNvPr id="3" name="">
            <a:extLst>
              <a:ext uri="{FF2B5EF4-FFF2-40B4-BE49-F238E27FC236}">
                <a16:creationId xmlns:a16="http://schemas.microsoft.com/office/drawing/2014/main" id="{9E8323A7-28D3-430F-9CC2-C28A4C4BD0F8}"/>
              </a:ext>
            </a:extLst>
          </p:cNvPr>
          <p:cNvPicPr>
            <a:picLocks noChangeAspect="1"/>
          </p:cNvPicPr>
          <p:nvPr/>
        </p:nvPicPr>
        <p:blipFill>
          <a:blip r:embed="rId3">
            <a:lum/>
            <a:alphaModFix/>
          </a:blip>
          <a:srcRect/>
          <a:stretch>
            <a:fillRect/>
          </a:stretch>
        </p:blipFill>
        <p:spPr>
          <a:xfrm>
            <a:off x="380884" y="1752475"/>
            <a:ext cx="2333877" cy="3562557"/>
          </a:xfrm>
          <a:prstGeom prst="rect">
            <a:avLst/>
          </a:prstGeom>
          <a:noFill/>
          <a:ln cap="flat">
            <a:noFill/>
          </a:ln>
        </p:spPr>
      </p:pic>
      <p:sp>
        <p:nvSpPr>
          <p:cNvPr id="4" name="Titel 3">
            <a:extLst>
              <a:ext uri="{FF2B5EF4-FFF2-40B4-BE49-F238E27FC236}">
                <a16:creationId xmlns:a16="http://schemas.microsoft.com/office/drawing/2014/main" id="{50F71C5D-E8B9-48BE-80D9-169460E17826}"/>
              </a:ext>
            </a:extLst>
          </p:cNvPr>
          <p:cNvSpPr txBox="1">
            <a:spLocks noGrp="1"/>
          </p:cNvSpPr>
          <p:nvPr>
            <p:ph type="title" idx="4294967295"/>
          </p:nvPr>
        </p:nvSpPr>
        <p:spPr>
          <a:xfrm>
            <a:off x="0" y="228600"/>
            <a:ext cx="9144000" cy="1312922"/>
          </a:xfrm>
        </p:spPr>
        <p:txBody>
          <a:bodyPr>
            <a:spAutoFit/>
          </a:bodyPr>
          <a:lstStyle/>
          <a:p>
            <a:pPr lvl="0"/>
            <a:r>
              <a:rPr lang="de-DE" sz="4000" b="1">
                <a:solidFill>
                  <a:srgbClr val="3366FF"/>
                </a:solidFill>
                <a:latin typeface="Verdana" pitchFamily="34"/>
              </a:rPr>
              <a:t>Woran erkennt man Skatkarten?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0"/>
                                          </p:val>
                                        </p:tav>
                                        <p:tav tm="100000">
                                          <p:val>
                                            <p:strVal val="#ppt_w"/>
                                          </p:val>
                                        </p:tav>
                                      </p:tavLst>
                                    </p:anim>
                                    <p:anim calcmode="lin" valueType="num">
                                      <p:cBhvr>
                                        <p:cTn id="14" dur="1000" fill="hold"/>
                                        <p:tgtEl>
                                          <p:spTgt spid="2"/>
                                        </p:tgtEl>
                                        <p:attrNameLst>
                                          <p:attrName>ppt_h</p:attrName>
                                        </p:attrNameLst>
                                      </p:cBhvr>
                                      <p:tavLst>
                                        <p:tav tm="0">
                                          <p:val>
                                            <p:str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strVal val="0"/>
                                          </p:val>
                                        </p:tav>
                                        <p:tav tm="100000">
                                          <p:val>
                                            <p:strVal val="1"/>
                                          </p:val>
                                        </p:tav>
                                      </p:tavLst>
                                    </p:anim>
                                    <p:anim calcmode="lin" valueType="num">
                                      <p:cBhvr>
                                        <p:cTn id="16" dur="1000" fill="hold"/>
                                        <p:tgtEl>
                                          <p:spTgt spid="2"/>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4293</Words>
  <Application>Microsoft Office PowerPoint</Application>
  <PresentationFormat>Widescreen</PresentationFormat>
  <Paragraphs>618</Paragraphs>
  <Slides>55</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StarSymbol</vt:lpstr>
      <vt:lpstr>Tahoma</vt:lpstr>
      <vt:lpstr>Times New Roman</vt:lpstr>
      <vt:lpstr>Verdana</vt:lpstr>
      <vt:lpstr>Standard</vt:lpstr>
      <vt:lpstr>PowerPoint Presentation</vt:lpstr>
      <vt:lpstr>PowerPoint Presentation</vt:lpstr>
      <vt:lpstr>Was braucht man zum Spielen?</vt:lpstr>
      <vt:lpstr>Woran erkennt man Skatkarten?</vt:lpstr>
      <vt:lpstr>Woran erkennt man Skatkarten?</vt:lpstr>
      <vt:lpstr>Woran erkennt man Skatkarten?</vt:lpstr>
      <vt:lpstr>Woran erkennt man Skatkarten?</vt:lpstr>
      <vt:lpstr>Woran erkennt man Skatkarten?</vt:lpstr>
      <vt:lpstr>Woran erkennt man Skatkarten?</vt:lpstr>
      <vt:lpstr>Woran erkennt man Skatkarten?</vt:lpstr>
      <vt:lpstr>Woran erkennt man Skatkarten?</vt:lpstr>
      <vt:lpstr>Woran erkennt man Skatkarten?</vt:lpstr>
      <vt:lpstr>Zählwerte der Karten</vt:lpstr>
      <vt:lpstr>Wie gewinnt man?</vt:lpstr>
      <vt:lpstr>Spielmöglichkeiten</vt:lpstr>
      <vt:lpstr>Spielmöglichkeiten</vt:lpstr>
      <vt:lpstr>Spielmöglichkeiten</vt:lpstr>
      <vt:lpstr>Spielmöglichkeiten</vt:lpstr>
      <vt:lpstr>Spielmöglichkeiten</vt:lpstr>
      <vt:lpstr>Genug Theorie – los geht’s!</vt:lpstr>
      <vt:lpstr>Sitzordnung</vt:lpstr>
      <vt:lpstr>Das Reizen: Wer reizt wen?</vt:lpstr>
      <vt:lpstr>Das Reizen: Wer reizt wen?</vt:lpstr>
      <vt:lpstr>Wie ist der Spielablauf?</vt:lpstr>
      <vt:lpstr>Wie berechnet man die Reizwerte? (Teil 1)</vt:lpstr>
      <vt:lpstr>Wie berechnet man die Reizwerte? (Teil 2)</vt:lpstr>
      <vt:lpstr>PowerPoint Presentation</vt:lpstr>
      <vt:lpstr>Üben der Stufenermittlung</vt:lpstr>
      <vt:lpstr>Üben der Stufenermittlung</vt:lpstr>
      <vt:lpstr>Üben der Stufenermittlung</vt:lpstr>
      <vt:lpstr>Üben der Stufenermittlung</vt:lpstr>
      <vt:lpstr>Üben der Stufenermittlung</vt:lpstr>
      <vt:lpstr>Üben der Stufenermittlung</vt:lpstr>
      <vt:lpstr>Üben der Stufenermittlung</vt:lpstr>
      <vt:lpstr>Üben der Stufenermittlung</vt:lpstr>
      <vt:lpstr>Üben der Stufenermittlung</vt:lpstr>
      <vt:lpstr>Üben der Stufenermittlung</vt:lpstr>
      <vt:lpstr>Üben der Stufenermittlung</vt:lpstr>
      <vt:lpstr>Üben der Stufenermittlung</vt:lpstr>
      <vt:lpstr>Üben der Stufenermittlung</vt:lpstr>
      <vt:lpstr>Üben der Stufenermittlung</vt:lpstr>
      <vt:lpstr>Üben der Stufenermittlung</vt:lpstr>
      <vt:lpstr>Zusammenfassung Reizen</vt:lpstr>
      <vt:lpstr>Wie kann ich höher reizen?</vt:lpstr>
      <vt:lpstr>Wie kann ich höher reizen?</vt:lpstr>
      <vt:lpstr>Welcher Reizwert gehört zu welchem Spiel?</vt:lpstr>
      <vt:lpstr>Welcher Reizwert gehört zu welchem Spiel?</vt:lpstr>
      <vt:lpstr>Weitere Reizmöglichkeiten: Hand-Spiele</vt:lpstr>
      <vt:lpstr>Weitere Reizmöglichkeiten: Schneider/Schwarz-Spiele</vt:lpstr>
      <vt:lpstr>Weitere Reizmöglichkeiten: Angesagte Spiele</vt:lpstr>
      <vt:lpstr>Weitere Reizmöglichkeiten: Ouvert-Spiele</vt:lpstr>
      <vt:lpstr>Die Nullspiele</vt:lpstr>
      <vt:lpstr>Die Reizwerte-Tabelle</vt:lpstr>
      <vt:lpstr>Quellen</vt:lpstr>
      <vt:lpstr>Herausgeber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Skatkurs-Präsentation</dc:title>
  <dc:subject>Jugendarbeit</dc:subject>
  <dc:creator>Aaron</dc:creator>
  <cp:lastModifiedBy>Andreas Traem</cp:lastModifiedBy>
  <cp:revision>352</cp:revision>
  <cp:lastPrinted>2009-08-14T17:08:28Z</cp:lastPrinted>
  <dcterms:created xsi:type="dcterms:W3CDTF">2007-05-16T12:07:16Z</dcterms:created>
  <dcterms:modified xsi:type="dcterms:W3CDTF">2020-11-14T23:31:46Z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ies>
</file>